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96" r:id="rId1"/>
  </p:sldMasterIdLst>
  <p:notesMasterIdLst>
    <p:notesMasterId r:id="rId26"/>
  </p:notesMasterIdLst>
  <p:handoutMasterIdLst>
    <p:handoutMasterId r:id="rId27"/>
  </p:handoutMasterIdLst>
  <p:sldIdLst>
    <p:sldId id="292" r:id="rId2"/>
    <p:sldId id="293" r:id="rId3"/>
    <p:sldId id="294" r:id="rId4"/>
    <p:sldId id="288" r:id="rId5"/>
    <p:sldId id="289" r:id="rId6"/>
    <p:sldId id="290" r:id="rId7"/>
    <p:sldId id="291" r:id="rId8"/>
    <p:sldId id="272" r:id="rId9"/>
    <p:sldId id="295" r:id="rId10"/>
    <p:sldId id="296" r:id="rId11"/>
    <p:sldId id="280" r:id="rId12"/>
    <p:sldId id="297" r:id="rId13"/>
    <p:sldId id="263" r:id="rId14"/>
    <p:sldId id="273" r:id="rId15"/>
    <p:sldId id="284" r:id="rId16"/>
    <p:sldId id="298" r:id="rId17"/>
    <p:sldId id="299" r:id="rId18"/>
    <p:sldId id="300" r:id="rId19"/>
    <p:sldId id="301" r:id="rId20"/>
    <p:sldId id="275" r:id="rId21"/>
    <p:sldId id="276" r:id="rId22"/>
    <p:sldId id="271" r:id="rId23"/>
    <p:sldId id="302" r:id="rId24"/>
    <p:sldId id="303" r:id="rId25"/>
  </p:sldIdLst>
  <p:sldSz cx="9144000" cy="6858000" type="screen4x3"/>
  <p:notesSz cx="68580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89EE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1" autoAdjust="0"/>
    <p:restoredTop sz="90647" autoAdjust="0"/>
  </p:normalViewPr>
  <p:slideViewPr>
    <p:cSldViewPr>
      <p:cViewPr varScale="1">
        <p:scale>
          <a:sx n="102" d="100"/>
          <a:sy n="102" d="100"/>
        </p:scale>
        <p:origin x="1806" y="102"/>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handoutMaster" Target="handoutMasters/handoutMaster1.xml"/><Relationship Id="rId30"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accent1_4">
  <dgm:title val=""/>
  <dgm:desc val=""/>
  <dgm:catLst>
    <dgm:cat type="accent1" pri="11400"/>
  </dgm:catLst>
  <dgm:styleLbl name="node0">
    <dgm:fillClrLst meth="cycle">
      <a:schemeClr val="accent1">
        <a:shade val="60000"/>
      </a:schemeClr>
    </dgm:fillClrLst>
    <dgm:linClrLst meth="repeat">
      <a:schemeClr val="lt1"/>
    </dgm:linClrLst>
    <dgm:effectClrLst/>
    <dgm:txLinClrLst/>
    <dgm:txFillClrLst/>
    <dgm:txEffectClrLst/>
  </dgm:styleLbl>
  <dgm:styleLbl name="node1">
    <dgm:fillClrLst meth="cycle">
      <a:schemeClr val="accent1">
        <a:shade val="50000"/>
      </a:schemeClr>
      <a:schemeClr val="accent1">
        <a:tint val="55000"/>
      </a:schemeClr>
    </dgm:fillClrLst>
    <dgm:linClrLst meth="repeat">
      <a:schemeClr val="lt1"/>
    </dgm:linClrLst>
    <dgm:effectClrLst/>
    <dgm:txLinClrLst/>
    <dgm:txFillClrLst/>
    <dgm:txEffectClrLst/>
  </dgm:styleLbl>
  <dgm:styleLbl name="alignNode1">
    <dgm:fillClrLst meth="cycle">
      <a:schemeClr val="accent1">
        <a:shade val="50000"/>
      </a:schemeClr>
      <a:schemeClr val="accent1">
        <a:tint val="55000"/>
      </a:schemeClr>
    </dgm:fillClrLst>
    <dgm:linClrLst meth="cycle">
      <a:schemeClr val="accent1">
        <a:shade val="50000"/>
      </a:schemeClr>
      <a:schemeClr val="accent1">
        <a:tint val="55000"/>
      </a:schemeClr>
    </dgm:linClrLst>
    <dgm:effectClrLst/>
    <dgm:txLinClrLst/>
    <dgm:txFillClrLst/>
    <dgm:txEffectClrLst/>
  </dgm:styleLbl>
  <dgm:styleLbl name="lnNode1">
    <dgm:fillClrLst meth="cycle">
      <a:schemeClr val="accent1">
        <a:shade val="50000"/>
      </a:schemeClr>
      <a:schemeClr val="accent1">
        <a:tint val="55000"/>
      </a:schemeClr>
    </dgm:fillClrLst>
    <dgm:linClrLst meth="repeat">
      <a:schemeClr val="lt1"/>
    </dgm:linClrLst>
    <dgm:effectClrLst/>
    <dgm:txLinClrLst/>
    <dgm:txFillClrLst/>
    <dgm:txEffectClrLst/>
  </dgm:styleLbl>
  <dgm:styleLbl name="vennNode1">
    <dgm:fillClrLst meth="cycle">
      <a:schemeClr val="accent1">
        <a:shade val="80000"/>
        <a:alpha val="50000"/>
      </a:schemeClr>
      <a:schemeClr val="accent1">
        <a:tint val="50000"/>
        <a:alpha val="50000"/>
      </a:schemeClr>
    </dgm:fillClrLst>
    <dgm:linClrLst meth="repeat">
      <a:schemeClr val="lt1"/>
    </dgm:linClrLst>
    <dgm:effectClrLst/>
    <dgm:txLinClrLst/>
    <dgm:txFillClrLst/>
    <dgm:txEffectClrLst/>
  </dgm:styleLbl>
  <dgm:styleLbl name="node2">
    <dgm:fillClrLst>
      <a:schemeClr val="accent1">
        <a:shade val="80000"/>
      </a:schemeClr>
    </dgm:fillClrLst>
    <dgm:linClrLst meth="repeat">
      <a:schemeClr val="lt1"/>
    </dgm:linClrLst>
    <dgm:effectClrLst/>
    <dgm:txLinClrLst/>
    <dgm:txFillClrLst/>
    <dgm:txEffectClrLst/>
  </dgm:styleLbl>
  <dgm:styleLbl name="node3">
    <dgm:fillClrLst>
      <a:schemeClr val="accent1">
        <a:tint val="99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fg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fg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bg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sibTrans1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0000"/>
      </a:schemeClr>
    </dgm:fillClrLst>
    <dgm:linClrLst meth="repeat">
      <a:schemeClr val="lt1"/>
    </dgm:linClrLst>
    <dgm:effectClrLst/>
    <dgm:txLinClrLst/>
    <dgm:txFillClrLst/>
    <dgm:txEffectClrLst/>
  </dgm:styleLbl>
  <dgm:styleLbl name="asst3">
    <dgm:fillClrLst>
      <a:schemeClr val="accent1">
        <a:tint val="70000"/>
      </a:schemeClr>
    </dgm:fillClrLst>
    <dgm:linClrLst meth="repeat">
      <a:schemeClr val="lt1"/>
    </dgm:linClrLst>
    <dgm:effectClrLst/>
    <dgm:txLinClrLst/>
    <dgm:txFillClrLst/>
    <dgm:txEffectClrLst/>
  </dgm:styleLbl>
  <dgm:styleLbl name="asst4">
    <dgm:fillClrLst>
      <a:schemeClr val="accent1">
        <a:tint val="50000"/>
      </a:schemeClr>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shade val="80000"/>
      </a:schemeClr>
    </dgm:linClrLst>
    <dgm:effectClrLst/>
    <dgm:txLinClrLst/>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dk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0000"/>
      </a:schemeClr>
    </dgm:fillClrLst>
    <dgm:linClrLst meth="repeat">
      <a:schemeClr val="accent1">
        <a:tint val="90000"/>
      </a:schemeClr>
    </dgm:linClrLst>
    <dgm:effectClrLst/>
    <dgm:txLinClrLst/>
    <dgm:txFillClrLst meth="repeat">
      <a:schemeClr val="tx1"/>
    </dgm:txFillClrLst>
    <dgm:txEffectClrLst/>
  </dgm:styleLbl>
  <dgm:styleLbl name="parChTrans1D3">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parChTrans1D4">
    <dgm:fillClrLst meth="repeat">
      <a:schemeClr val="accent1">
        <a:tint val="50000"/>
      </a:schemeClr>
    </dgm:fillClrLst>
    <dgm:linClrLst meth="repeat">
      <a:schemeClr val="accent1">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55000"/>
      </a:schemeClr>
    </dgm:fillClrLst>
    <dgm:linClrLst meth="repeat">
      <a:schemeClr val="accent1">
        <a:alpha val="90000"/>
        <a:tint val="55000"/>
      </a:schemeClr>
    </dgm:linClrLst>
    <dgm:effectClrLst/>
    <dgm:txLinClrLst/>
    <dgm:txFillClrLst meth="repeat">
      <a:schemeClr val="dk1"/>
    </dgm:txFillClrLst>
    <dgm:txEffectClrLst/>
  </dgm:styleLbl>
  <dgm:styleLbl name="alignAccFollowNode1">
    <dgm:fillClrLst meth="repeat">
      <a:schemeClr val="accent1">
        <a:alpha val="90000"/>
        <a:tint val="55000"/>
      </a:schemeClr>
    </dgm:fillClrLst>
    <dgm:linClrLst meth="repeat">
      <a:schemeClr val="accent1">
        <a:alpha val="90000"/>
        <a:tint val="55000"/>
      </a:schemeClr>
    </dgm:linClrLst>
    <dgm:effectClrLst/>
    <dgm:txLinClrLst/>
    <dgm:txFillClrLst meth="repeat">
      <a:schemeClr val="dk1"/>
    </dgm:txFillClrLst>
    <dgm:txEffectClrLst/>
  </dgm:styleLbl>
  <dgm:styleLbl name="bgAccFollowNode1">
    <dgm:fillClrLst meth="repeat">
      <a:schemeClr val="accent1">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50000"/>
      </a:schemeClr>
    </dgm:linClrLst>
    <dgm:effectClrLst/>
    <dgm:txLinClrLst/>
    <dgm:txFillClrLst meth="repeat">
      <a:schemeClr val="dk1"/>
    </dgm:txFillClrLst>
    <dgm:txEffectClrLst/>
  </dgm:styleLbl>
  <dgm:styleLbl name="bgShp">
    <dgm:fillClrLst meth="repeat">
      <a:schemeClr val="accent1">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55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696D451-E845-4AEF-8F5A-E22401496A4C}" type="doc">
      <dgm:prSet loTypeId="urn:microsoft.com/office/officeart/2005/8/layout/chevron1" loCatId="process" qsTypeId="urn:microsoft.com/office/officeart/2005/8/quickstyle/simple1" qsCatId="simple" csTypeId="urn:microsoft.com/office/officeart/2005/8/colors/accent1_4" csCatId="accent1" phldr="1"/>
      <dgm:spPr/>
    </dgm:pt>
    <dgm:pt modelId="{6B496F98-99BF-4AD8-AF16-AA67E2A7E475}">
      <dgm:prSet phldrT="[Text]"/>
      <dgm:spPr/>
      <dgm:t>
        <a:bodyPr/>
        <a:lstStyle/>
        <a:p>
          <a:r>
            <a:rPr lang="en-US" dirty="0" smtClean="0"/>
            <a:t>Prewriting</a:t>
          </a:r>
          <a:endParaRPr lang="en-US" dirty="0"/>
        </a:p>
      </dgm:t>
    </dgm:pt>
    <dgm:pt modelId="{07E69770-31D7-482D-BCAC-F66D840F7083}" type="parTrans" cxnId="{8570FB66-F8D9-45D3-BCD9-4F8302E25E3F}">
      <dgm:prSet/>
      <dgm:spPr/>
      <dgm:t>
        <a:bodyPr/>
        <a:lstStyle/>
        <a:p>
          <a:endParaRPr lang="en-US"/>
        </a:p>
      </dgm:t>
    </dgm:pt>
    <dgm:pt modelId="{7DA1A4F6-C00C-4E4B-B3F0-6AC20E9E2E60}" type="sibTrans" cxnId="{8570FB66-F8D9-45D3-BCD9-4F8302E25E3F}">
      <dgm:prSet/>
      <dgm:spPr/>
      <dgm:t>
        <a:bodyPr/>
        <a:lstStyle/>
        <a:p>
          <a:endParaRPr lang="en-US"/>
        </a:p>
      </dgm:t>
    </dgm:pt>
    <dgm:pt modelId="{C4C20A29-17B4-4FF9-863E-FCE43876C6EC}">
      <dgm:prSet phldrT="[Text]"/>
      <dgm:spPr/>
      <dgm:t>
        <a:bodyPr/>
        <a:lstStyle/>
        <a:p>
          <a:r>
            <a:rPr lang="en-US" dirty="0" smtClean="0"/>
            <a:t>Drafting</a:t>
          </a:r>
          <a:endParaRPr lang="en-US" dirty="0"/>
        </a:p>
      </dgm:t>
    </dgm:pt>
    <dgm:pt modelId="{D4E63B17-7D55-4B20-BE09-0A0965679835}" type="parTrans" cxnId="{48FB47D6-8D48-431D-94A3-679BAB843587}">
      <dgm:prSet/>
      <dgm:spPr/>
      <dgm:t>
        <a:bodyPr/>
        <a:lstStyle/>
        <a:p>
          <a:endParaRPr lang="en-US"/>
        </a:p>
      </dgm:t>
    </dgm:pt>
    <dgm:pt modelId="{08B73297-404A-4539-A536-4B4FA175FFE6}" type="sibTrans" cxnId="{48FB47D6-8D48-431D-94A3-679BAB843587}">
      <dgm:prSet/>
      <dgm:spPr/>
      <dgm:t>
        <a:bodyPr/>
        <a:lstStyle/>
        <a:p>
          <a:endParaRPr lang="en-US"/>
        </a:p>
      </dgm:t>
    </dgm:pt>
    <dgm:pt modelId="{F433C853-D378-45D3-8D3D-40B9ACFDE76C}">
      <dgm:prSet phldrT="[Text]"/>
      <dgm:spPr/>
      <dgm:t>
        <a:bodyPr/>
        <a:lstStyle/>
        <a:p>
          <a:r>
            <a:rPr lang="en-US" dirty="0" smtClean="0"/>
            <a:t>Revising</a:t>
          </a:r>
          <a:endParaRPr lang="en-US" dirty="0"/>
        </a:p>
      </dgm:t>
    </dgm:pt>
    <dgm:pt modelId="{4E935E01-5507-4845-80D4-AECBA18ABF14}" type="parTrans" cxnId="{B462094F-4795-47AE-8005-044AA2A148D0}">
      <dgm:prSet/>
      <dgm:spPr/>
      <dgm:t>
        <a:bodyPr/>
        <a:lstStyle/>
        <a:p>
          <a:endParaRPr lang="en-US"/>
        </a:p>
      </dgm:t>
    </dgm:pt>
    <dgm:pt modelId="{6C92A67E-3D54-4A72-8691-9DAF874033CF}" type="sibTrans" cxnId="{B462094F-4795-47AE-8005-044AA2A148D0}">
      <dgm:prSet/>
      <dgm:spPr/>
      <dgm:t>
        <a:bodyPr/>
        <a:lstStyle/>
        <a:p>
          <a:endParaRPr lang="en-US"/>
        </a:p>
      </dgm:t>
    </dgm:pt>
    <dgm:pt modelId="{CA068F2C-38E2-4884-84AD-C3E120A490D9}" type="pres">
      <dgm:prSet presAssocID="{9696D451-E845-4AEF-8F5A-E22401496A4C}" presName="Name0" presStyleCnt="0">
        <dgm:presLayoutVars>
          <dgm:dir/>
          <dgm:animLvl val="lvl"/>
          <dgm:resizeHandles val="exact"/>
        </dgm:presLayoutVars>
      </dgm:prSet>
      <dgm:spPr/>
    </dgm:pt>
    <dgm:pt modelId="{A3FD659A-53DA-4394-8F0B-34A69CEC324A}" type="pres">
      <dgm:prSet presAssocID="{6B496F98-99BF-4AD8-AF16-AA67E2A7E475}" presName="parTxOnly" presStyleLbl="node1" presStyleIdx="0" presStyleCnt="3">
        <dgm:presLayoutVars>
          <dgm:chMax val="0"/>
          <dgm:chPref val="0"/>
          <dgm:bulletEnabled val="1"/>
        </dgm:presLayoutVars>
      </dgm:prSet>
      <dgm:spPr/>
      <dgm:t>
        <a:bodyPr/>
        <a:lstStyle/>
        <a:p>
          <a:endParaRPr lang="en-US"/>
        </a:p>
      </dgm:t>
    </dgm:pt>
    <dgm:pt modelId="{1C431D1A-29A4-4218-923E-AC27B8D2DB63}" type="pres">
      <dgm:prSet presAssocID="{7DA1A4F6-C00C-4E4B-B3F0-6AC20E9E2E60}" presName="parTxOnlySpace" presStyleCnt="0"/>
      <dgm:spPr/>
    </dgm:pt>
    <dgm:pt modelId="{E68CF70A-685A-4D7B-AD10-628AA1F731B7}" type="pres">
      <dgm:prSet presAssocID="{C4C20A29-17B4-4FF9-863E-FCE43876C6EC}" presName="parTxOnly" presStyleLbl="node1" presStyleIdx="1" presStyleCnt="3">
        <dgm:presLayoutVars>
          <dgm:chMax val="0"/>
          <dgm:chPref val="0"/>
          <dgm:bulletEnabled val="1"/>
        </dgm:presLayoutVars>
      </dgm:prSet>
      <dgm:spPr/>
      <dgm:t>
        <a:bodyPr/>
        <a:lstStyle/>
        <a:p>
          <a:endParaRPr lang="en-US"/>
        </a:p>
      </dgm:t>
    </dgm:pt>
    <dgm:pt modelId="{F5D409AD-5F05-41D4-9F9C-F46CFAD524CC}" type="pres">
      <dgm:prSet presAssocID="{08B73297-404A-4539-A536-4B4FA175FFE6}" presName="parTxOnlySpace" presStyleCnt="0"/>
      <dgm:spPr/>
    </dgm:pt>
    <dgm:pt modelId="{C288E322-4DB2-4FCB-AD5D-E3DB70192CFB}" type="pres">
      <dgm:prSet presAssocID="{F433C853-D378-45D3-8D3D-40B9ACFDE76C}" presName="parTxOnly" presStyleLbl="node1" presStyleIdx="2" presStyleCnt="3">
        <dgm:presLayoutVars>
          <dgm:chMax val="0"/>
          <dgm:chPref val="0"/>
          <dgm:bulletEnabled val="1"/>
        </dgm:presLayoutVars>
      </dgm:prSet>
      <dgm:spPr/>
      <dgm:t>
        <a:bodyPr/>
        <a:lstStyle/>
        <a:p>
          <a:endParaRPr lang="en-US"/>
        </a:p>
      </dgm:t>
    </dgm:pt>
  </dgm:ptLst>
  <dgm:cxnLst>
    <dgm:cxn modelId="{D2FB521C-6E4B-4411-9495-6933EEF95D13}" type="presOf" srcId="{6B496F98-99BF-4AD8-AF16-AA67E2A7E475}" destId="{A3FD659A-53DA-4394-8F0B-34A69CEC324A}" srcOrd="0" destOrd="0" presId="urn:microsoft.com/office/officeart/2005/8/layout/chevron1"/>
    <dgm:cxn modelId="{48FB47D6-8D48-431D-94A3-679BAB843587}" srcId="{9696D451-E845-4AEF-8F5A-E22401496A4C}" destId="{C4C20A29-17B4-4FF9-863E-FCE43876C6EC}" srcOrd="1" destOrd="0" parTransId="{D4E63B17-7D55-4B20-BE09-0A0965679835}" sibTransId="{08B73297-404A-4539-A536-4B4FA175FFE6}"/>
    <dgm:cxn modelId="{56FA1CD3-C936-4620-B8A3-D5D2189822D4}" type="presOf" srcId="{C4C20A29-17B4-4FF9-863E-FCE43876C6EC}" destId="{E68CF70A-685A-4D7B-AD10-628AA1F731B7}" srcOrd="0" destOrd="0" presId="urn:microsoft.com/office/officeart/2005/8/layout/chevron1"/>
    <dgm:cxn modelId="{9824BFBB-E5CB-460D-A167-34824F21BB11}" type="presOf" srcId="{F433C853-D378-45D3-8D3D-40B9ACFDE76C}" destId="{C288E322-4DB2-4FCB-AD5D-E3DB70192CFB}" srcOrd="0" destOrd="0" presId="urn:microsoft.com/office/officeart/2005/8/layout/chevron1"/>
    <dgm:cxn modelId="{8570FB66-F8D9-45D3-BCD9-4F8302E25E3F}" srcId="{9696D451-E845-4AEF-8F5A-E22401496A4C}" destId="{6B496F98-99BF-4AD8-AF16-AA67E2A7E475}" srcOrd="0" destOrd="0" parTransId="{07E69770-31D7-482D-BCAC-F66D840F7083}" sibTransId="{7DA1A4F6-C00C-4E4B-B3F0-6AC20E9E2E60}"/>
    <dgm:cxn modelId="{B462094F-4795-47AE-8005-044AA2A148D0}" srcId="{9696D451-E845-4AEF-8F5A-E22401496A4C}" destId="{F433C853-D378-45D3-8D3D-40B9ACFDE76C}" srcOrd="2" destOrd="0" parTransId="{4E935E01-5507-4845-80D4-AECBA18ABF14}" sibTransId="{6C92A67E-3D54-4A72-8691-9DAF874033CF}"/>
    <dgm:cxn modelId="{8A8797D7-E86E-467C-B980-DCC301C8269E}" type="presOf" srcId="{9696D451-E845-4AEF-8F5A-E22401496A4C}" destId="{CA068F2C-38E2-4884-84AD-C3E120A490D9}" srcOrd="0" destOrd="0" presId="urn:microsoft.com/office/officeart/2005/8/layout/chevron1"/>
    <dgm:cxn modelId="{A2101FBE-EDF2-4053-985A-E3388ED3D5AF}" type="presParOf" srcId="{CA068F2C-38E2-4884-84AD-C3E120A490D9}" destId="{A3FD659A-53DA-4394-8F0B-34A69CEC324A}" srcOrd="0" destOrd="0" presId="urn:microsoft.com/office/officeart/2005/8/layout/chevron1"/>
    <dgm:cxn modelId="{C1C96438-E4E4-4D63-B43C-9B35B881CB85}" type="presParOf" srcId="{CA068F2C-38E2-4884-84AD-C3E120A490D9}" destId="{1C431D1A-29A4-4218-923E-AC27B8D2DB63}" srcOrd="1" destOrd="0" presId="urn:microsoft.com/office/officeart/2005/8/layout/chevron1"/>
    <dgm:cxn modelId="{4E30ABEC-778A-412B-B04C-A32F6DA3C316}" type="presParOf" srcId="{CA068F2C-38E2-4884-84AD-C3E120A490D9}" destId="{E68CF70A-685A-4D7B-AD10-628AA1F731B7}" srcOrd="2" destOrd="0" presId="urn:microsoft.com/office/officeart/2005/8/layout/chevron1"/>
    <dgm:cxn modelId="{B04D88C5-6EBE-493B-A230-BAD81031D7A6}" type="presParOf" srcId="{CA068F2C-38E2-4884-84AD-C3E120A490D9}" destId="{F5D409AD-5F05-41D4-9F9C-F46CFAD524CC}" srcOrd="3" destOrd="0" presId="urn:microsoft.com/office/officeart/2005/8/layout/chevron1"/>
    <dgm:cxn modelId="{6D32D515-3635-413F-88CA-04985FBBA103}" type="presParOf" srcId="{CA068F2C-38E2-4884-84AD-C3E120A490D9}" destId="{C288E322-4DB2-4FCB-AD5D-E3DB70192CFB}" srcOrd="4" destOrd="0" presId="urn:microsoft.com/office/officeart/2005/8/layout/chevron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3FD659A-53DA-4394-8F0B-34A69CEC324A}">
      <dsp:nvSpPr>
        <dsp:cNvPr id="0" name=""/>
        <dsp:cNvSpPr/>
      </dsp:nvSpPr>
      <dsp:spPr>
        <a:xfrm>
          <a:off x="1448" y="0"/>
          <a:ext cx="1764692" cy="609600"/>
        </a:xfrm>
        <a:prstGeom prst="chevron">
          <a:avLst/>
        </a:prstGeom>
        <a:solidFill>
          <a:schemeClr val="accent1">
            <a:shade val="50000"/>
            <a:hueOff val="0"/>
            <a:satOff val="0"/>
            <a:lumOff val="0"/>
            <a:alphaOff val="0"/>
          </a:schemeClr>
        </a:solidFill>
        <a:ln w="12700" cap="flat" cmpd="sng" algn="in">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010" tIns="25337" rIns="25337" bIns="25337" numCol="1" spcCol="1270" anchor="ctr" anchorCtr="0">
          <a:noAutofit/>
        </a:bodyPr>
        <a:lstStyle/>
        <a:p>
          <a:pPr lvl="0" algn="ctr" defTabSz="844550">
            <a:lnSpc>
              <a:spcPct val="90000"/>
            </a:lnSpc>
            <a:spcBef>
              <a:spcPct val="0"/>
            </a:spcBef>
            <a:spcAft>
              <a:spcPct val="35000"/>
            </a:spcAft>
          </a:pPr>
          <a:r>
            <a:rPr lang="en-US" sz="1900" kern="1200" dirty="0" smtClean="0"/>
            <a:t>Prewriting</a:t>
          </a:r>
          <a:endParaRPr lang="en-US" sz="1900" kern="1200" dirty="0"/>
        </a:p>
      </dsp:txBody>
      <dsp:txXfrm>
        <a:off x="306248" y="0"/>
        <a:ext cx="1155092" cy="609600"/>
      </dsp:txXfrm>
    </dsp:sp>
    <dsp:sp modelId="{E68CF70A-685A-4D7B-AD10-628AA1F731B7}">
      <dsp:nvSpPr>
        <dsp:cNvPr id="0" name=""/>
        <dsp:cNvSpPr/>
      </dsp:nvSpPr>
      <dsp:spPr>
        <a:xfrm>
          <a:off x="1589671" y="0"/>
          <a:ext cx="1764692" cy="609600"/>
        </a:xfrm>
        <a:prstGeom prst="chevron">
          <a:avLst/>
        </a:prstGeom>
        <a:solidFill>
          <a:schemeClr val="accent1">
            <a:shade val="50000"/>
            <a:hueOff val="-302378"/>
            <a:satOff val="-3639"/>
            <a:lumOff val="30182"/>
            <a:alphaOff val="0"/>
          </a:schemeClr>
        </a:solidFill>
        <a:ln w="12700" cap="flat" cmpd="sng" algn="in">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010" tIns="25337" rIns="25337" bIns="25337" numCol="1" spcCol="1270" anchor="ctr" anchorCtr="0">
          <a:noAutofit/>
        </a:bodyPr>
        <a:lstStyle/>
        <a:p>
          <a:pPr lvl="0" algn="ctr" defTabSz="844550">
            <a:lnSpc>
              <a:spcPct val="90000"/>
            </a:lnSpc>
            <a:spcBef>
              <a:spcPct val="0"/>
            </a:spcBef>
            <a:spcAft>
              <a:spcPct val="35000"/>
            </a:spcAft>
          </a:pPr>
          <a:r>
            <a:rPr lang="en-US" sz="1900" kern="1200" dirty="0" smtClean="0"/>
            <a:t>Drafting</a:t>
          </a:r>
          <a:endParaRPr lang="en-US" sz="1900" kern="1200" dirty="0"/>
        </a:p>
      </dsp:txBody>
      <dsp:txXfrm>
        <a:off x="1894471" y="0"/>
        <a:ext cx="1155092" cy="609600"/>
      </dsp:txXfrm>
    </dsp:sp>
    <dsp:sp modelId="{C288E322-4DB2-4FCB-AD5D-E3DB70192CFB}">
      <dsp:nvSpPr>
        <dsp:cNvPr id="0" name=""/>
        <dsp:cNvSpPr/>
      </dsp:nvSpPr>
      <dsp:spPr>
        <a:xfrm>
          <a:off x="3177894" y="0"/>
          <a:ext cx="1764692" cy="609600"/>
        </a:xfrm>
        <a:prstGeom prst="chevron">
          <a:avLst/>
        </a:prstGeom>
        <a:solidFill>
          <a:schemeClr val="accent1">
            <a:shade val="50000"/>
            <a:hueOff val="-302378"/>
            <a:satOff val="-3639"/>
            <a:lumOff val="30182"/>
            <a:alphaOff val="0"/>
          </a:schemeClr>
        </a:solidFill>
        <a:ln w="12700" cap="flat" cmpd="sng" algn="in">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010" tIns="25337" rIns="25337" bIns="25337" numCol="1" spcCol="1270" anchor="ctr" anchorCtr="0">
          <a:noAutofit/>
        </a:bodyPr>
        <a:lstStyle/>
        <a:p>
          <a:pPr lvl="0" algn="ctr" defTabSz="844550">
            <a:lnSpc>
              <a:spcPct val="90000"/>
            </a:lnSpc>
            <a:spcBef>
              <a:spcPct val="0"/>
            </a:spcBef>
            <a:spcAft>
              <a:spcPct val="35000"/>
            </a:spcAft>
          </a:pPr>
          <a:r>
            <a:rPr lang="en-US" sz="1900" kern="1200" dirty="0" smtClean="0"/>
            <a:t>Revising</a:t>
          </a:r>
          <a:endParaRPr lang="en-US" sz="1900" kern="1200" dirty="0"/>
        </a:p>
      </dsp:txBody>
      <dsp:txXfrm>
        <a:off x="3482694" y="0"/>
        <a:ext cx="1155092" cy="609600"/>
      </dsp:txXfrm>
    </dsp:sp>
  </dsp:spTree>
</dsp:drawing>
</file>

<file path=ppt/diagrams/layout1.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6482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64820"/>
          </a:xfrm>
          <a:prstGeom prst="rect">
            <a:avLst/>
          </a:prstGeom>
        </p:spPr>
        <p:txBody>
          <a:bodyPr vert="horz" lIns="91440" tIns="45720" rIns="91440" bIns="45720" rtlCol="0"/>
          <a:lstStyle>
            <a:lvl1pPr algn="r">
              <a:defRPr sz="1200"/>
            </a:lvl1pPr>
          </a:lstStyle>
          <a:p>
            <a:fld id="{8A5D872E-7D39-4067-BD98-2CE5D3C8EA31}" type="datetimeFigureOut">
              <a:rPr lang="en-US" smtClean="0"/>
              <a:pPr/>
              <a:t>6/17/2015</a:t>
            </a:fld>
            <a:endParaRPr lang="en-US"/>
          </a:p>
        </p:txBody>
      </p:sp>
      <p:sp>
        <p:nvSpPr>
          <p:cNvPr id="4" name="Footer Placeholder 3"/>
          <p:cNvSpPr>
            <a:spLocks noGrp="1"/>
          </p:cNvSpPr>
          <p:nvPr>
            <p:ph type="ftr" sz="quarter" idx="2"/>
          </p:nvPr>
        </p:nvSpPr>
        <p:spPr>
          <a:xfrm>
            <a:off x="0" y="8829967"/>
            <a:ext cx="2971800" cy="46482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829967"/>
            <a:ext cx="2971800" cy="464820"/>
          </a:xfrm>
          <a:prstGeom prst="rect">
            <a:avLst/>
          </a:prstGeom>
        </p:spPr>
        <p:txBody>
          <a:bodyPr vert="horz" lIns="91440" tIns="45720" rIns="91440" bIns="45720" rtlCol="0" anchor="b"/>
          <a:lstStyle>
            <a:lvl1pPr algn="r">
              <a:defRPr sz="1200"/>
            </a:lvl1pPr>
          </a:lstStyle>
          <a:p>
            <a:fld id="{6AD2B69A-0F8C-4720-A041-85B85D8793FB}" type="slidenum">
              <a:rPr lang="en-US" smtClean="0"/>
              <a:pPr/>
              <a:t>‹#›</a:t>
            </a:fld>
            <a:endParaRPr lang="en-US"/>
          </a:p>
        </p:txBody>
      </p:sp>
    </p:spTree>
    <p:extLst>
      <p:ext uri="{BB962C8B-B14F-4D97-AF65-F5344CB8AC3E}">
        <p14:creationId xmlns:p14="http://schemas.microsoft.com/office/powerpoint/2010/main" val="24758632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6513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65138"/>
          </a:xfrm>
          <a:prstGeom prst="rect">
            <a:avLst/>
          </a:prstGeom>
        </p:spPr>
        <p:txBody>
          <a:bodyPr vert="horz" lIns="91440" tIns="45720" rIns="91440" bIns="45720" rtlCol="0"/>
          <a:lstStyle>
            <a:lvl1pPr algn="r">
              <a:defRPr sz="1200"/>
            </a:lvl1pPr>
          </a:lstStyle>
          <a:p>
            <a:fld id="{B33A9832-DCC9-4633-869E-D1A601A501FA}" type="datetimeFigureOut">
              <a:rPr lang="en-US" smtClean="0"/>
              <a:t>6/17/2015</a:t>
            </a:fld>
            <a:endParaRPr lang="en-US"/>
          </a:p>
        </p:txBody>
      </p:sp>
      <p:sp>
        <p:nvSpPr>
          <p:cNvPr id="4" name="Slide Image Placeholder 3"/>
          <p:cNvSpPr>
            <a:spLocks noGrp="1" noRot="1" noChangeAspect="1"/>
          </p:cNvSpPr>
          <p:nvPr>
            <p:ph type="sldImg" idx="2"/>
          </p:nvPr>
        </p:nvSpPr>
        <p:spPr>
          <a:xfrm>
            <a:off x="1104900" y="696913"/>
            <a:ext cx="4648200" cy="348615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16425"/>
            <a:ext cx="5486400" cy="41830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675"/>
            <a:ext cx="2971800" cy="465138"/>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829675"/>
            <a:ext cx="2971800" cy="465138"/>
          </a:xfrm>
          <a:prstGeom prst="rect">
            <a:avLst/>
          </a:prstGeom>
        </p:spPr>
        <p:txBody>
          <a:bodyPr vert="horz" lIns="91440" tIns="45720" rIns="91440" bIns="45720" rtlCol="0" anchor="b"/>
          <a:lstStyle>
            <a:lvl1pPr algn="r">
              <a:defRPr sz="1200"/>
            </a:lvl1pPr>
          </a:lstStyle>
          <a:p>
            <a:fld id="{15C76981-915E-471E-B17E-525298079519}" type="slidenum">
              <a:rPr lang="en-US" smtClean="0"/>
              <a:t>‹#›</a:t>
            </a:fld>
            <a:endParaRPr lang="en-US"/>
          </a:p>
        </p:txBody>
      </p:sp>
    </p:spTree>
    <p:extLst>
      <p:ext uri="{BB962C8B-B14F-4D97-AF65-F5344CB8AC3E}">
        <p14:creationId xmlns:p14="http://schemas.microsoft.com/office/powerpoint/2010/main" val="296509146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FYI Tutor:</a:t>
            </a:r>
            <a:r>
              <a:rPr lang="en-US" baseline="0" dirty="0" smtClean="0"/>
              <a:t> Print out your own copy of the APA Sample Paper to reference during the workshop. Put the APA sample Paper with the examples on the WC Common U drive. Make sure the students open the adobe </a:t>
            </a:r>
            <a:r>
              <a:rPr lang="en-US" baseline="0" dirty="0" err="1" smtClean="0"/>
              <a:t>pdf</a:t>
            </a:r>
            <a:r>
              <a:rPr lang="en-US" baseline="0" dirty="0" smtClean="0"/>
              <a:t>. Reference the </a:t>
            </a:r>
            <a:r>
              <a:rPr lang="en-US" baseline="0" dirty="0" err="1" smtClean="0"/>
              <a:t>pdf</a:t>
            </a:r>
            <a:r>
              <a:rPr lang="en-US" baseline="0" dirty="0" smtClean="0"/>
              <a:t> during the workshop presentation. Do not switch screens between the </a:t>
            </a:r>
            <a:r>
              <a:rPr lang="en-US" baseline="0" dirty="0" err="1" smtClean="0"/>
              <a:t>powerpoint</a:t>
            </a:r>
            <a:r>
              <a:rPr lang="en-US" baseline="0" dirty="0" smtClean="0"/>
              <a:t> and the sample. </a:t>
            </a:r>
            <a:endParaRPr lang="en-US" dirty="0"/>
          </a:p>
        </p:txBody>
      </p:sp>
      <p:sp>
        <p:nvSpPr>
          <p:cNvPr id="4" name="Slide Number Placeholder 3"/>
          <p:cNvSpPr>
            <a:spLocks noGrp="1"/>
          </p:cNvSpPr>
          <p:nvPr>
            <p:ph type="sldNum" sz="quarter" idx="10"/>
          </p:nvPr>
        </p:nvSpPr>
        <p:spPr/>
        <p:txBody>
          <a:bodyPr/>
          <a:lstStyle/>
          <a:p>
            <a:pPr>
              <a:defRPr/>
            </a:pPr>
            <a:fld id="{0E96010D-02D2-412A-93D2-1503DBB77E95}" type="slidenum">
              <a:rPr lang="en-US" smtClean="0"/>
              <a:pPr>
                <a:defRPr/>
              </a:pPr>
              <a:t>1</a:t>
            </a:fld>
            <a:endParaRPr lang="en-US"/>
          </a:p>
        </p:txBody>
      </p:sp>
    </p:spTree>
    <p:extLst>
      <p:ext uri="{BB962C8B-B14F-4D97-AF65-F5344CB8AC3E}">
        <p14:creationId xmlns:p14="http://schemas.microsoft.com/office/powerpoint/2010/main" val="333623270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Point: professors have different preferences</a:t>
            </a:r>
            <a:r>
              <a:rPr lang="en-US" baseline="0" dirty="0" smtClean="0"/>
              <a:t>. Students should find the way that works.</a:t>
            </a:r>
          </a:p>
          <a:p>
            <a:endParaRPr lang="en-US" baseline="0" dirty="0" smtClean="0"/>
          </a:p>
          <a:p>
            <a:r>
              <a:rPr lang="en-US" dirty="0" smtClean="0"/>
              <a:t>When you talk about email/phone, mention that Facebook/texting</a:t>
            </a:r>
            <a:r>
              <a:rPr lang="en-US" baseline="0" dirty="0" smtClean="0"/>
              <a:t> are popular ways for students to communicate, but many professors won’t give out their cell number to students (and if they do, most don’t text). This may change as these become more popular communication tools, but for now it’s best to email/call. </a:t>
            </a:r>
            <a:endParaRPr lang="en-US" dirty="0"/>
          </a:p>
        </p:txBody>
      </p:sp>
      <p:sp>
        <p:nvSpPr>
          <p:cNvPr id="4" name="Slide Number Placeholder 3"/>
          <p:cNvSpPr>
            <a:spLocks noGrp="1"/>
          </p:cNvSpPr>
          <p:nvPr>
            <p:ph type="sldNum" sz="quarter" idx="10"/>
          </p:nvPr>
        </p:nvSpPr>
        <p:spPr/>
        <p:txBody>
          <a:bodyPr/>
          <a:lstStyle/>
          <a:p>
            <a:fld id="{15C76981-915E-471E-B17E-525298079519}" type="slidenum">
              <a:rPr lang="en-US" smtClean="0"/>
              <a:t>11</a:t>
            </a:fld>
            <a:endParaRPr lang="en-US"/>
          </a:p>
        </p:txBody>
      </p:sp>
    </p:spTree>
    <p:extLst>
      <p:ext uri="{BB962C8B-B14F-4D97-AF65-F5344CB8AC3E}">
        <p14:creationId xmlns:p14="http://schemas.microsoft.com/office/powerpoint/2010/main" val="371959285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After</a:t>
            </a:r>
            <a:r>
              <a:rPr lang="en-US" baseline="0" dirty="0" smtClean="0"/>
              <a:t> class, they should always make sure the professor has a few minutes. Just like a student might have another class starting in 15 minutes, a prof might too, so it’s not safe to assume you can have a lengthy conversation.</a:t>
            </a:r>
            <a:r>
              <a:rPr lang="en-US" baseline="0" dirty="0"/>
              <a:t> </a:t>
            </a:r>
            <a:r>
              <a:rPr lang="en-US" baseline="0" dirty="0" smtClean="0"/>
              <a:t>Set up another time instead.</a:t>
            </a:r>
          </a:p>
          <a:p>
            <a:endParaRPr lang="en-US" baseline="0" dirty="0" smtClean="0"/>
          </a:p>
          <a:p>
            <a:r>
              <a:rPr lang="en-US" baseline="0" dirty="0" smtClean="0"/>
              <a:t>Also, university professors are required to have office hours. If you drop in and somebody’s already in there, just let the prof know you’re waiting outside.</a:t>
            </a:r>
          </a:p>
        </p:txBody>
      </p:sp>
      <p:sp>
        <p:nvSpPr>
          <p:cNvPr id="4" name="Slide Number Placeholder 3"/>
          <p:cNvSpPr>
            <a:spLocks noGrp="1"/>
          </p:cNvSpPr>
          <p:nvPr>
            <p:ph type="sldNum" sz="quarter" idx="10"/>
          </p:nvPr>
        </p:nvSpPr>
        <p:spPr/>
        <p:txBody>
          <a:bodyPr/>
          <a:lstStyle/>
          <a:p>
            <a:fld id="{15C76981-915E-471E-B17E-525298079519}" type="slidenum">
              <a:rPr lang="en-US" smtClean="0"/>
              <a:t>12</a:t>
            </a:fld>
            <a:endParaRPr lang="en-US"/>
          </a:p>
        </p:txBody>
      </p:sp>
    </p:spTree>
    <p:extLst>
      <p:ext uri="{BB962C8B-B14F-4D97-AF65-F5344CB8AC3E}">
        <p14:creationId xmlns:p14="http://schemas.microsoft.com/office/powerpoint/2010/main" val="224703397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5C76981-915E-471E-B17E-525298079519}" type="slidenum">
              <a:rPr lang="en-US" smtClean="0"/>
              <a:t>13</a:t>
            </a:fld>
            <a:endParaRPr lang="en-US"/>
          </a:p>
        </p:txBody>
      </p:sp>
    </p:spTree>
    <p:extLst>
      <p:ext uri="{BB962C8B-B14F-4D97-AF65-F5344CB8AC3E}">
        <p14:creationId xmlns:p14="http://schemas.microsoft.com/office/powerpoint/2010/main" val="58958005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Students might</a:t>
            </a:r>
            <a:r>
              <a:rPr lang="en-US" baseline="0" dirty="0" smtClean="0"/>
              <a:t> not know that their advisor is a professor in their department. They may or may not ever have their professor in class, but they should still have a good relationship with him/her.</a:t>
            </a:r>
          </a:p>
          <a:p>
            <a:r>
              <a:rPr lang="en-US" baseline="0" dirty="0" smtClean="0"/>
              <a:t>Some advisors are very hands-on and will make themselves available for long conversations. Others want the student to do more legwork or just aren’t that helpful. If a student feels like her advisor isn’t helping her the way she needs, she can go to another professor or even request an official advisor change, but ideally she should try to have a good relationship with her advisor from the time she’s a freshman. </a:t>
            </a:r>
            <a:endParaRPr lang="en-US" dirty="0"/>
          </a:p>
        </p:txBody>
      </p:sp>
      <p:sp>
        <p:nvSpPr>
          <p:cNvPr id="4" name="Slide Number Placeholder 3"/>
          <p:cNvSpPr>
            <a:spLocks noGrp="1"/>
          </p:cNvSpPr>
          <p:nvPr>
            <p:ph type="sldNum" sz="quarter" idx="10"/>
          </p:nvPr>
        </p:nvSpPr>
        <p:spPr/>
        <p:txBody>
          <a:bodyPr/>
          <a:lstStyle/>
          <a:p>
            <a:fld id="{15C76981-915E-471E-B17E-525298079519}" type="slidenum">
              <a:rPr lang="en-US" smtClean="0"/>
              <a:t>14</a:t>
            </a:fld>
            <a:endParaRPr lang="en-US"/>
          </a:p>
        </p:txBody>
      </p:sp>
    </p:spTree>
    <p:extLst>
      <p:ext uri="{BB962C8B-B14F-4D97-AF65-F5344CB8AC3E}">
        <p14:creationId xmlns:p14="http://schemas.microsoft.com/office/powerpoint/2010/main" val="282375639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15C76981-915E-471E-B17E-525298079519}" type="slidenum">
              <a:rPr lang="en-US" smtClean="0"/>
              <a:t>15</a:t>
            </a:fld>
            <a:endParaRPr lang="en-US"/>
          </a:p>
        </p:txBody>
      </p:sp>
    </p:spTree>
    <p:extLst>
      <p:ext uri="{BB962C8B-B14F-4D97-AF65-F5344CB8AC3E}">
        <p14:creationId xmlns:p14="http://schemas.microsoft.com/office/powerpoint/2010/main" val="43656627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Examples</a:t>
            </a:r>
            <a:r>
              <a:rPr lang="en-US" baseline="0" dirty="0" smtClean="0"/>
              <a:t> of email not being confidential:  email is hacked (it happens!), the professor has her email open when she’s projecting her screen to the entire class, etc. </a:t>
            </a:r>
          </a:p>
          <a:p>
            <a:r>
              <a:rPr lang="en-US" baseline="0" dirty="0" smtClean="0"/>
              <a:t>In an unofficial poll we took, professor receive between 30 and 80 emails A DAY.   So that’s what it’s important to be concise – they’re probably skimming your email rather than spending a lot of time reading.</a:t>
            </a:r>
            <a:endParaRPr lang="en-US" dirty="0"/>
          </a:p>
        </p:txBody>
      </p:sp>
      <p:sp>
        <p:nvSpPr>
          <p:cNvPr id="4" name="Slide Number Placeholder 3"/>
          <p:cNvSpPr>
            <a:spLocks noGrp="1"/>
          </p:cNvSpPr>
          <p:nvPr>
            <p:ph type="sldNum" sz="quarter" idx="10"/>
          </p:nvPr>
        </p:nvSpPr>
        <p:spPr/>
        <p:txBody>
          <a:bodyPr/>
          <a:lstStyle/>
          <a:p>
            <a:fld id="{15C76981-915E-471E-B17E-525298079519}" type="slidenum">
              <a:rPr lang="en-US" smtClean="0"/>
              <a:t>16</a:t>
            </a:fld>
            <a:endParaRPr lang="en-US"/>
          </a:p>
        </p:txBody>
      </p:sp>
    </p:spTree>
    <p:extLst>
      <p:ext uri="{BB962C8B-B14F-4D97-AF65-F5344CB8AC3E}">
        <p14:creationId xmlns:p14="http://schemas.microsoft.com/office/powerpoint/2010/main" val="137868869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Examples</a:t>
            </a:r>
            <a:r>
              <a:rPr lang="en-US" baseline="0" dirty="0" smtClean="0"/>
              <a:t> of email not being confidential:  email is hacked (it happens!), the professor has her email open when she’s projecting her screen to the entire class, etc. </a:t>
            </a:r>
          </a:p>
          <a:p>
            <a:r>
              <a:rPr lang="en-US" baseline="0" dirty="0" smtClean="0"/>
              <a:t>In an unofficial poll we took, professor receive between 30 and 80 emails A DAY.   So that’s what it’s important to be concise – they’re probably skimming your email rather than spending a lot of time reading.</a:t>
            </a:r>
            <a:endParaRPr lang="en-US" dirty="0"/>
          </a:p>
        </p:txBody>
      </p:sp>
      <p:sp>
        <p:nvSpPr>
          <p:cNvPr id="4" name="Slide Number Placeholder 3"/>
          <p:cNvSpPr>
            <a:spLocks noGrp="1"/>
          </p:cNvSpPr>
          <p:nvPr>
            <p:ph type="sldNum" sz="quarter" idx="10"/>
          </p:nvPr>
        </p:nvSpPr>
        <p:spPr/>
        <p:txBody>
          <a:bodyPr/>
          <a:lstStyle/>
          <a:p>
            <a:fld id="{15C76981-915E-471E-B17E-525298079519}" type="slidenum">
              <a:rPr lang="en-US" smtClean="0"/>
              <a:t>17</a:t>
            </a:fld>
            <a:endParaRPr lang="en-US"/>
          </a:p>
        </p:txBody>
      </p:sp>
    </p:spTree>
    <p:extLst>
      <p:ext uri="{BB962C8B-B14F-4D97-AF65-F5344CB8AC3E}">
        <p14:creationId xmlns:p14="http://schemas.microsoft.com/office/powerpoint/2010/main" val="393625651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 activity</a:t>
            </a:r>
            <a:r>
              <a:rPr lang="en-US" baseline="0" dirty="0" smtClean="0"/>
              <a:t> is </a:t>
            </a:r>
            <a:r>
              <a:rPr lang="en-US" b="1" baseline="0" dirty="0" smtClean="0"/>
              <a:t>NOT</a:t>
            </a:r>
            <a:r>
              <a:rPr lang="en-US" baseline="0" dirty="0" smtClean="0"/>
              <a:t> </a:t>
            </a:r>
            <a:r>
              <a:rPr lang="en-US" dirty="0" smtClean="0"/>
              <a:t>about how the email should be written. Have them identify how</a:t>
            </a:r>
            <a:r>
              <a:rPr lang="en-US" baseline="0" dirty="0" smtClean="0"/>
              <a:t> the student is approaching this wrong. </a:t>
            </a:r>
          </a:p>
          <a:p>
            <a:r>
              <a:rPr lang="en-US" b="1" dirty="0" smtClean="0"/>
              <a:t>Main problem here is the</a:t>
            </a:r>
            <a:r>
              <a:rPr lang="en-US" b="1" baseline="0" dirty="0" smtClean="0"/>
              <a:t> student assumes it’s okay to miss a couple weeks of class and wants to know if she missed anything. </a:t>
            </a:r>
            <a:r>
              <a:rPr lang="en-US" b="0" baseline="0" dirty="0" smtClean="0"/>
              <a:t>Have the class decide what this student should have done instead. Most likely an email is not going to cut it – she should talk to her professor in person and not assume that nothing happens in that person’s class!</a:t>
            </a:r>
            <a:endParaRPr lang="en-US" dirty="0" smtClean="0"/>
          </a:p>
          <a:p>
            <a:r>
              <a:rPr lang="en-US" dirty="0" smtClean="0"/>
              <a:t>These example emails are real emails</a:t>
            </a:r>
            <a:r>
              <a:rPr lang="en-US" baseline="0" dirty="0" smtClean="0"/>
              <a:t> </a:t>
            </a:r>
            <a:r>
              <a:rPr lang="en-US" dirty="0" smtClean="0"/>
              <a:t>from </a:t>
            </a:r>
            <a:r>
              <a:rPr lang="en-US" baseline="0" dirty="0" smtClean="0"/>
              <a:t>the Chronicle of Higher Education’s website: http://chronicle.com/forums/index.php/topic,29894.0.html</a:t>
            </a:r>
          </a:p>
        </p:txBody>
      </p:sp>
      <p:sp>
        <p:nvSpPr>
          <p:cNvPr id="4" name="Slide Number Placeholder 3"/>
          <p:cNvSpPr>
            <a:spLocks noGrp="1"/>
          </p:cNvSpPr>
          <p:nvPr>
            <p:ph type="sldNum" sz="quarter" idx="10"/>
          </p:nvPr>
        </p:nvSpPr>
        <p:spPr/>
        <p:txBody>
          <a:bodyPr/>
          <a:lstStyle/>
          <a:p>
            <a:fld id="{15C76981-915E-471E-B17E-525298079519}" type="slidenum">
              <a:rPr lang="en-US" smtClean="0"/>
              <a:t>19</a:t>
            </a:fld>
            <a:endParaRPr lang="en-US"/>
          </a:p>
        </p:txBody>
      </p:sp>
    </p:spTree>
    <p:extLst>
      <p:ext uri="{BB962C8B-B14F-4D97-AF65-F5344CB8AC3E}">
        <p14:creationId xmlns:p14="http://schemas.microsoft.com/office/powerpoint/2010/main" val="192254194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Have them identify how</a:t>
            </a:r>
            <a:r>
              <a:rPr lang="en-US" baseline="0" dirty="0" smtClean="0"/>
              <a:t> the student is approaching this wrong. </a:t>
            </a:r>
            <a:r>
              <a:rPr lang="en-US" b="1" dirty="0" smtClean="0"/>
              <a:t>Main problem here is the</a:t>
            </a:r>
            <a:r>
              <a:rPr lang="en-US" b="1" baseline="0" dirty="0" smtClean="0"/>
              <a:t> student assumes the grade is ‘awarded’ and not earned. </a:t>
            </a:r>
            <a:r>
              <a:rPr lang="en-US" b="0" baseline="0" dirty="0" smtClean="0"/>
              <a:t>Have the class decide what this student should have done instead. (Probably not something you want to say to a prof, ever!)</a:t>
            </a:r>
          </a:p>
          <a:p>
            <a:r>
              <a:rPr lang="en-US" dirty="0" smtClean="0"/>
              <a:t>These example emails are real emails</a:t>
            </a:r>
            <a:r>
              <a:rPr lang="en-US" baseline="0" dirty="0" smtClean="0"/>
              <a:t> </a:t>
            </a:r>
            <a:r>
              <a:rPr lang="en-US" dirty="0" smtClean="0"/>
              <a:t>from </a:t>
            </a:r>
            <a:r>
              <a:rPr lang="en-US" baseline="0" dirty="0" smtClean="0"/>
              <a:t>the Chronicle of Higher Education’s website: http://chronicle.com/forums/index.php/topic,29894.0.html</a:t>
            </a:r>
          </a:p>
          <a:p>
            <a:endParaRPr lang="en-US" baseline="0" dirty="0" smtClean="0"/>
          </a:p>
        </p:txBody>
      </p:sp>
      <p:sp>
        <p:nvSpPr>
          <p:cNvPr id="4" name="Slide Number Placeholder 3"/>
          <p:cNvSpPr>
            <a:spLocks noGrp="1"/>
          </p:cNvSpPr>
          <p:nvPr>
            <p:ph type="sldNum" sz="quarter" idx="10"/>
          </p:nvPr>
        </p:nvSpPr>
        <p:spPr/>
        <p:txBody>
          <a:bodyPr/>
          <a:lstStyle/>
          <a:p>
            <a:fld id="{15C76981-915E-471E-B17E-525298079519}" type="slidenum">
              <a:rPr lang="en-US" smtClean="0"/>
              <a:t>20</a:t>
            </a:fld>
            <a:endParaRPr lang="en-US"/>
          </a:p>
        </p:txBody>
      </p:sp>
    </p:spTree>
    <p:extLst>
      <p:ext uri="{BB962C8B-B14F-4D97-AF65-F5344CB8AC3E}">
        <p14:creationId xmlns:p14="http://schemas.microsoft.com/office/powerpoint/2010/main" val="107824662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Have them identify how</a:t>
            </a:r>
            <a:r>
              <a:rPr lang="en-US" baseline="0" dirty="0" smtClean="0"/>
              <a:t> the student is approaching this wrong. </a:t>
            </a:r>
            <a:r>
              <a:rPr lang="en-US" b="1" dirty="0" smtClean="0"/>
              <a:t>Main problem here is the</a:t>
            </a:r>
            <a:r>
              <a:rPr lang="en-US" b="1" baseline="0" dirty="0" smtClean="0"/>
              <a:t> student is cramming too many issues into one email: no topic, doesn’t know the due date, missed class. </a:t>
            </a:r>
            <a:r>
              <a:rPr lang="en-US" b="0" baseline="0" dirty="0" smtClean="0"/>
              <a:t>Have the class decide what this student should have done instead. Best solution is probably to email the prof/come early to class and set up a time to meet outside of class.</a:t>
            </a:r>
            <a:endParaRPr lang="en-US" baseline="0" dirty="0" smtClean="0"/>
          </a:p>
          <a:p>
            <a:endParaRPr lang="en-US" dirty="0"/>
          </a:p>
        </p:txBody>
      </p:sp>
      <p:sp>
        <p:nvSpPr>
          <p:cNvPr id="4" name="Slide Number Placeholder 3"/>
          <p:cNvSpPr>
            <a:spLocks noGrp="1"/>
          </p:cNvSpPr>
          <p:nvPr>
            <p:ph type="sldNum" sz="quarter" idx="10"/>
          </p:nvPr>
        </p:nvSpPr>
        <p:spPr/>
        <p:txBody>
          <a:bodyPr/>
          <a:lstStyle/>
          <a:p>
            <a:fld id="{15C76981-915E-471E-B17E-525298079519}" type="slidenum">
              <a:rPr lang="en-US" smtClean="0"/>
              <a:t>21</a:t>
            </a:fld>
            <a:endParaRPr lang="en-US"/>
          </a:p>
        </p:txBody>
      </p:sp>
    </p:spTree>
    <p:extLst>
      <p:ext uri="{BB962C8B-B14F-4D97-AF65-F5344CB8AC3E}">
        <p14:creationId xmlns:p14="http://schemas.microsoft.com/office/powerpoint/2010/main" val="107824662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5C76981-915E-471E-B17E-525298079519}" type="slidenum">
              <a:rPr lang="en-US" smtClean="0"/>
              <a:t>2</a:t>
            </a:fld>
            <a:endParaRPr lang="en-US"/>
          </a:p>
        </p:txBody>
      </p:sp>
    </p:spTree>
    <p:extLst>
      <p:ext uri="{BB962C8B-B14F-4D97-AF65-F5344CB8AC3E}">
        <p14:creationId xmlns:p14="http://schemas.microsoft.com/office/powerpoint/2010/main" val="148343265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0" dirty="0" smtClean="0"/>
              <a:t>Now</a:t>
            </a:r>
            <a:r>
              <a:rPr lang="en-US" b="0" baseline="0" dirty="0" smtClean="0"/>
              <a:t> we’re back to the same issues from earlier, but there are no options. Have them talk in pairs and then go by scenario. Have everyone who took Scenario 1 share what they would do. </a:t>
            </a:r>
          </a:p>
          <a:p>
            <a:r>
              <a:rPr lang="en-US" b="0" baseline="0" dirty="0" smtClean="0"/>
              <a:t>Then, modify each scenario to see what they would do. For example, follow up #1 with “What if you missed the past two classes and you’re not sure if the professor mentioned it in class?” </a:t>
            </a:r>
          </a:p>
          <a:p>
            <a:r>
              <a:rPr lang="en-US" b="0" baseline="0" dirty="0" smtClean="0"/>
              <a:t>Change up #2 to be something more trivial, like “What if you want to go home on a Friday and your ride leaves the same time as class?” Change up #3 to be a group presentation instead of a basic assignment. </a:t>
            </a:r>
          </a:p>
        </p:txBody>
      </p:sp>
      <p:sp>
        <p:nvSpPr>
          <p:cNvPr id="4" name="Slide Number Placeholder 3"/>
          <p:cNvSpPr>
            <a:spLocks noGrp="1"/>
          </p:cNvSpPr>
          <p:nvPr>
            <p:ph type="sldNum" sz="quarter" idx="10"/>
          </p:nvPr>
        </p:nvSpPr>
        <p:spPr/>
        <p:txBody>
          <a:bodyPr/>
          <a:lstStyle/>
          <a:p>
            <a:fld id="{15C76981-915E-471E-B17E-525298079519}" type="slidenum">
              <a:rPr lang="en-US" smtClean="0"/>
              <a:t>22</a:t>
            </a:fld>
            <a:endParaRPr lang="en-US"/>
          </a:p>
        </p:txBody>
      </p:sp>
    </p:spTree>
    <p:extLst>
      <p:ext uri="{BB962C8B-B14F-4D97-AF65-F5344CB8AC3E}">
        <p14:creationId xmlns:p14="http://schemas.microsoft.com/office/powerpoint/2010/main" val="296604193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B8CDA90-8E27-4478-95EF-E55517334E09}" type="slidenum">
              <a:rPr lang="en-US" smtClean="0">
                <a:solidFill>
                  <a:prstClr val="black"/>
                </a:solidFill>
              </a:rPr>
              <a:pPr/>
              <a:t>23</a:t>
            </a:fld>
            <a:endParaRPr lang="en-US">
              <a:solidFill>
                <a:prstClr val="black"/>
              </a:solidFill>
            </a:endParaRPr>
          </a:p>
        </p:txBody>
      </p:sp>
    </p:spTree>
    <p:extLst>
      <p:ext uri="{BB962C8B-B14F-4D97-AF65-F5344CB8AC3E}">
        <p14:creationId xmlns:p14="http://schemas.microsoft.com/office/powerpoint/2010/main" val="410107410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B8CDA90-8E27-4478-95EF-E55517334E09}" type="slidenum">
              <a:rPr lang="en-US" smtClean="0">
                <a:solidFill>
                  <a:prstClr val="black"/>
                </a:solidFill>
              </a:rPr>
              <a:pPr/>
              <a:t>3</a:t>
            </a:fld>
            <a:endParaRPr lang="en-US">
              <a:solidFill>
                <a:prstClr val="black"/>
              </a:solidFill>
            </a:endParaRPr>
          </a:p>
        </p:txBody>
      </p:sp>
    </p:spTree>
    <p:extLst>
      <p:ext uri="{BB962C8B-B14F-4D97-AF65-F5344CB8AC3E}">
        <p14:creationId xmlns:p14="http://schemas.microsoft.com/office/powerpoint/2010/main" val="228223538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Tell the</a:t>
            </a:r>
            <a:r>
              <a:rPr lang="en-US" baseline="0" dirty="0" smtClean="0"/>
              <a:t> students that you’ll be giving them three different scenarios that they’ll probably face in their college careers. </a:t>
            </a:r>
          </a:p>
          <a:p>
            <a:r>
              <a:rPr lang="en-US" baseline="0" dirty="0" smtClean="0"/>
              <a:t>They don’t have to answer them out loud or discuss, but they should consider what they would do in each case. Then tell them you’ll return to these questions later.</a:t>
            </a:r>
            <a:endParaRPr lang="en-US" dirty="0"/>
          </a:p>
        </p:txBody>
      </p:sp>
      <p:sp>
        <p:nvSpPr>
          <p:cNvPr id="4" name="Slide Number Placeholder 3"/>
          <p:cNvSpPr>
            <a:spLocks noGrp="1"/>
          </p:cNvSpPr>
          <p:nvPr>
            <p:ph type="sldNum" sz="quarter" idx="10"/>
          </p:nvPr>
        </p:nvSpPr>
        <p:spPr/>
        <p:txBody>
          <a:bodyPr/>
          <a:lstStyle/>
          <a:p>
            <a:fld id="{15C76981-915E-471E-B17E-525298079519}" type="slidenum">
              <a:rPr lang="en-US" smtClean="0"/>
              <a:t>4</a:t>
            </a:fld>
            <a:endParaRPr lang="en-US"/>
          </a:p>
        </p:txBody>
      </p:sp>
    </p:spTree>
    <p:extLst>
      <p:ext uri="{BB962C8B-B14F-4D97-AF65-F5344CB8AC3E}">
        <p14:creationId xmlns:p14="http://schemas.microsoft.com/office/powerpoint/2010/main" val="220607000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Read the scenario to them and the options. They should just think about what they would do, not answer</a:t>
            </a:r>
            <a:r>
              <a:rPr lang="en-US" baseline="0" dirty="0" smtClean="0"/>
              <a:t> or discuss yet.</a:t>
            </a:r>
            <a:endParaRPr lang="en-US" dirty="0"/>
          </a:p>
        </p:txBody>
      </p:sp>
      <p:sp>
        <p:nvSpPr>
          <p:cNvPr id="4" name="Slide Number Placeholder 3"/>
          <p:cNvSpPr>
            <a:spLocks noGrp="1"/>
          </p:cNvSpPr>
          <p:nvPr>
            <p:ph type="sldNum" sz="quarter" idx="10"/>
          </p:nvPr>
        </p:nvSpPr>
        <p:spPr/>
        <p:txBody>
          <a:bodyPr/>
          <a:lstStyle/>
          <a:p>
            <a:fld id="{15C76981-915E-471E-B17E-525298079519}" type="slidenum">
              <a:rPr lang="en-US" smtClean="0"/>
              <a:t>5</a:t>
            </a:fld>
            <a:endParaRPr lang="en-US"/>
          </a:p>
        </p:txBody>
      </p:sp>
    </p:spTree>
    <p:extLst>
      <p:ext uri="{BB962C8B-B14F-4D97-AF65-F5344CB8AC3E}">
        <p14:creationId xmlns:p14="http://schemas.microsoft.com/office/powerpoint/2010/main" val="190460976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Read the scenario to them and the options. They should just think about what they would do, not answer</a:t>
            </a:r>
            <a:r>
              <a:rPr lang="en-US" baseline="0" dirty="0" smtClean="0"/>
              <a:t> or discuss yet.</a:t>
            </a:r>
            <a:endParaRPr lang="en-US" dirty="0" smtClean="0"/>
          </a:p>
          <a:p>
            <a:endParaRPr lang="en-US" dirty="0"/>
          </a:p>
        </p:txBody>
      </p:sp>
      <p:sp>
        <p:nvSpPr>
          <p:cNvPr id="4" name="Slide Number Placeholder 3"/>
          <p:cNvSpPr>
            <a:spLocks noGrp="1"/>
          </p:cNvSpPr>
          <p:nvPr>
            <p:ph type="sldNum" sz="quarter" idx="10"/>
          </p:nvPr>
        </p:nvSpPr>
        <p:spPr/>
        <p:txBody>
          <a:bodyPr/>
          <a:lstStyle/>
          <a:p>
            <a:fld id="{15C76981-915E-471E-B17E-525298079519}" type="slidenum">
              <a:rPr lang="en-US" smtClean="0"/>
              <a:t>6</a:t>
            </a:fld>
            <a:endParaRPr lang="en-US"/>
          </a:p>
        </p:txBody>
      </p:sp>
    </p:spTree>
    <p:extLst>
      <p:ext uri="{BB962C8B-B14F-4D97-AF65-F5344CB8AC3E}">
        <p14:creationId xmlns:p14="http://schemas.microsoft.com/office/powerpoint/2010/main" val="44713974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Read the scenario to them and the options. They should just think about what they would do, not answer</a:t>
            </a:r>
            <a:r>
              <a:rPr lang="en-US" baseline="0" dirty="0" smtClean="0"/>
              <a:t> or discuss yet.</a:t>
            </a:r>
            <a:endParaRPr lang="en-US" dirty="0" smtClean="0"/>
          </a:p>
          <a:p>
            <a:endParaRPr lang="en-US" dirty="0"/>
          </a:p>
        </p:txBody>
      </p:sp>
      <p:sp>
        <p:nvSpPr>
          <p:cNvPr id="4" name="Slide Number Placeholder 3"/>
          <p:cNvSpPr>
            <a:spLocks noGrp="1"/>
          </p:cNvSpPr>
          <p:nvPr>
            <p:ph type="sldNum" sz="quarter" idx="10"/>
          </p:nvPr>
        </p:nvSpPr>
        <p:spPr/>
        <p:txBody>
          <a:bodyPr/>
          <a:lstStyle/>
          <a:p>
            <a:fld id="{15C76981-915E-471E-B17E-525298079519}" type="slidenum">
              <a:rPr lang="en-US" smtClean="0"/>
              <a:t>7</a:t>
            </a:fld>
            <a:endParaRPr lang="en-US"/>
          </a:p>
        </p:txBody>
      </p:sp>
    </p:spTree>
    <p:extLst>
      <p:ext uri="{BB962C8B-B14F-4D97-AF65-F5344CB8AC3E}">
        <p14:creationId xmlns:p14="http://schemas.microsoft.com/office/powerpoint/2010/main" val="421087572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Explain that</a:t>
            </a:r>
            <a:r>
              <a:rPr lang="en-US" baseline="0" dirty="0" smtClean="0"/>
              <a:t> college is different from high school – professors may have more students and won’t hold students’ hands as much. They’re interested in helping their students, though, so there’s no reason to be hesitant about talking to them. Encourage students to visit professors during their office hours, and note that ALL profs have office hours. Also, students should not be put off or discouraged if a professor seems too busy to talk.</a:t>
            </a:r>
            <a:endParaRPr lang="en-US" dirty="0"/>
          </a:p>
        </p:txBody>
      </p:sp>
      <p:sp>
        <p:nvSpPr>
          <p:cNvPr id="4" name="Slide Number Placeholder 3"/>
          <p:cNvSpPr>
            <a:spLocks noGrp="1"/>
          </p:cNvSpPr>
          <p:nvPr>
            <p:ph type="sldNum" sz="quarter" idx="10"/>
          </p:nvPr>
        </p:nvSpPr>
        <p:spPr/>
        <p:txBody>
          <a:bodyPr/>
          <a:lstStyle/>
          <a:p>
            <a:fld id="{15C76981-915E-471E-B17E-525298079519}" type="slidenum">
              <a:rPr lang="en-US" smtClean="0"/>
              <a:t>8</a:t>
            </a:fld>
            <a:endParaRPr lang="en-US"/>
          </a:p>
        </p:txBody>
      </p:sp>
    </p:spTree>
    <p:extLst>
      <p:ext uri="{BB962C8B-B14F-4D97-AF65-F5344CB8AC3E}">
        <p14:creationId xmlns:p14="http://schemas.microsoft.com/office/powerpoint/2010/main" val="134489956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Point out that</a:t>
            </a:r>
            <a:r>
              <a:rPr lang="en-US" baseline="0" dirty="0" smtClean="0"/>
              <a:t> </a:t>
            </a:r>
            <a:r>
              <a:rPr lang="en-US" dirty="0" smtClean="0"/>
              <a:t>professors have</a:t>
            </a:r>
            <a:r>
              <a:rPr lang="en-US" baseline="0" dirty="0" smtClean="0"/>
              <a:t> various preferences. Some rarely answer email, some answer promptly. Figure out what works and be flexible. </a:t>
            </a:r>
          </a:p>
          <a:p>
            <a:r>
              <a:rPr lang="en-US" baseline="0" dirty="0" smtClean="0"/>
              <a:t>Some professors might give out their cell phone number, so you might ask the students whether they would feel comfortable texting their professor. When would they be comfortable/when wouldn’t they be?</a:t>
            </a:r>
          </a:p>
        </p:txBody>
      </p:sp>
      <p:sp>
        <p:nvSpPr>
          <p:cNvPr id="4" name="Slide Number Placeholder 3"/>
          <p:cNvSpPr>
            <a:spLocks noGrp="1"/>
          </p:cNvSpPr>
          <p:nvPr>
            <p:ph type="sldNum" sz="quarter" idx="10"/>
          </p:nvPr>
        </p:nvSpPr>
        <p:spPr/>
        <p:txBody>
          <a:bodyPr/>
          <a:lstStyle/>
          <a:p>
            <a:fld id="{15C76981-915E-471E-B17E-525298079519}" type="slidenum">
              <a:rPr lang="en-US" smtClean="0"/>
              <a:t>10</a:t>
            </a:fld>
            <a:endParaRPr lang="en-US"/>
          </a:p>
        </p:txBody>
      </p:sp>
    </p:spTree>
    <p:extLst>
      <p:ext uri="{BB962C8B-B14F-4D97-AF65-F5344CB8AC3E}">
        <p14:creationId xmlns:p14="http://schemas.microsoft.com/office/powerpoint/2010/main" val="30219853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solidFill>
          <a:schemeClr val="accent1"/>
        </a:solidFill>
        <a:effectLst/>
      </p:bgPr>
    </p:bg>
    <p:spTree>
      <p:nvGrpSpPr>
        <p:cNvPr id="1" name=""/>
        <p:cNvGrpSpPr/>
        <p:nvPr/>
      </p:nvGrpSpPr>
      <p:grpSpPr>
        <a:xfrm>
          <a:off x="0" y="0"/>
          <a:ext cx="0" cy="0"/>
          <a:chOff x="0" y="0"/>
          <a:chExt cx="0" cy="0"/>
        </a:xfrm>
      </p:grpSpPr>
      <p:sp>
        <p:nvSpPr>
          <p:cNvPr id="13" name="Freeform 6" title="Page Number Shape"/>
          <p:cNvSpPr/>
          <p:nvPr/>
        </p:nvSpPr>
        <p:spPr bwMode="auto">
          <a:xfrm>
            <a:off x="8736012" y="1189204"/>
            <a:ext cx="407988" cy="819150"/>
          </a:xfrm>
          <a:custGeom>
            <a:avLst/>
            <a:gdLst/>
            <a:ahLst/>
            <a:cxnLst/>
            <a:rect l="0" t="0" r="r" b="b"/>
            <a:pathLst>
              <a:path w="1799" h="3612">
                <a:moveTo>
                  <a:pt x="1799" y="0"/>
                </a:moveTo>
                <a:lnTo>
                  <a:pt x="1799" y="3612"/>
                </a:lnTo>
                <a:lnTo>
                  <a:pt x="1686" y="3609"/>
                </a:lnTo>
                <a:lnTo>
                  <a:pt x="1574" y="3598"/>
                </a:lnTo>
                <a:lnTo>
                  <a:pt x="1464" y="3581"/>
                </a:lnTo>
                <a:lnTo>
                  <a:pt x="1357" y="3557"/>
                </a:lnTo>
                <a:lnTo>
                  <a:pt x="1251" y="3527"/>
                </a:lnTo>
                <a:lnTo>
                  <a:pt x="1150" y="3490"/>
                </a:lnTo>
                <a:lnTo>
                  <a:pt x="1050" y="3448"/>
                </a:lnTo>
                <a:lnTo>
                  <a:pt x="953" y="3401"/>
                </a:lnTo>
                <a:lnTo>
                  <a:pt x="860" y="3347"/>
                </a:lnTo>
                <a:lnTo>
                  <a:pt x="771" y="3289"/>
                </a:lnTo>
                <a:lnTo>
                  <a:pt x="686" y="3224"/>
                </a:lnTo>
                <a:lnTo>
                  <a:pt x="604" y="3156"/>
                </a:lnTo>
                <a:lnTo>
                  <a:pt x="527" y="3083"/>
                </a:lnTo>
                <a:lnTo>
                  <a:pt x="454" y="3005"/>
                </a:lnTo>
                <a:lnTo>
                  <a:pt x="386" y="2923"/>
                </a:lnTo>
                <a:lnTo>
                  <a:pt x="323" y="2838"/>
                </a:lnTo>
                <a:lnTo>
                  <a:pt x="265" y="2748"/>
                </a:lnTo>
                <a:lnTo>
                  <a:pt x="211" y="2655"/>
                </a:lnTo>
                <a:lnTo>
                  <a:pt x="163" y="2559"/>
                </a:lnTo>
                <a:lnTo>
                  <a:pt x="121" y="2459"/>
                </a:lnTo>
                <a:lnTo>
                  <a:pt x="85" y="2356"/>
                </a:lnTo>
                <a:lnTo>
                  <a:pt x="55" y="2251"/>
                </a:lnTo>
                <a:lnTo>
                  <a:pt x="32" y="2143"/>
                </a:lnTo>
                <a:lnTo>
                  <a:pt x="14" y="2033"/>
                </a:lnTo>
                <a:lnTo>
                  <a:pt x="4" y="1920"/>
                </a:lnTo>
                <a:lnTo>
                  <a:pt x="0" y="1806"/>
                </a:lnTo>
                <a:lnTo>
                  <a:pt x="4" y="1692"/>
                </a:lnTo>
                <a:lnTo>
                  <a:pt x="14" y="1580"/>
                </a:lnTo>
                <a:lnTo>
                  <a:pt x="32" y="1469"/>
                </a:lnTo>
                <a:lnTo>
                  <a:pt x="55" y="1362"/>
                </a:lnTo>
                <a:lnTo>
                  <a:pt x="85" y="1256"/>
                </a:lnTo>
                <a:lnTo>
                  <a:pt x="121" y="1154"/>
                </a:lnTo>
                <a:lnTo>
                  <a:pt x="163" y="1054"/>
                </a:lnTo>
                <a:lnTo>
                  <a:pt x="211" y="958"/>
                </a:lnTo>
                <a:lnTo>
                  <a:pt x="265" y="864"/>
                </a:lnTo>
                <a:lnTo>
                  <a:pt x="323" y="774"/>
                </a:lnTo>
                <a:lnTo>
                  <a:pt x="386" y="689"/>
                </a:lnTo>
                <a:lnTo>
                  <a:pt x="454" y="607"/>
                </a:lnTo>
                <a:lnTo>
                  <a:pt x="527" y="529"/>
                </a:lnTo>
                <a:lnTo>
                  <a:pt x="604" y="456"/>
                </a:lnTo>
                <a:lnTo>
                  <a:pt x="686" y="388"/>
                </a:lnTo>
                <a:lnTo>
                  <a:pt x="771" y="325"/>
                </a:lnTo>
                <a:lnTo>
                  <a:pt x="860" y="266"/>
                </a:lnTo>
                <a:lnTo>
                  <a:pt x="953" y="212"/>
                </a:lnTo>
                <a:lnTo>
                  <a:pt x="1050" y="164"/>
                </a:lnTo>
                <a:lnTo>
                  <a:pt x="1150" y="122"/>
                </a:lnTo>
                <a:lnTo>
                  <a:pt x="1251" y="85"/>
                </a:lnTo>
                <a:lnTo>
                  <a:pt x="1357" y="55"/>
                </a:lnTo>
                <a:lnTo>
                  <a:pt x="1464" y="32"/>
                </a:lnTo>
                <a:lnTo>
                  <a:pt x="1574" y="14"/>
                </a:lnTo>
                <a:lnTo>
                  <a:pt x="1686" y="5"/>
                </a:lnTo>
                <a:lnTo>
                  <a:pt x="1799" y="0"/>
                </a:lnTo>
                <a:close/>
              </a:path>
            </a:pathLst>
          </a:custGeom>
          <a:solidFill>
            <a:schemeClr val="tx2"/>
          </a:solidFill>
          <a:ln w="0">
            <a:noFill/>
            <a:prstDash val="solid"/>
            <a:round/>
            <a:headEnd/>
            <a:tailEnd/>
          </a:ln>
        </p:spPr>
      </p:sp>
      <p:sp>
        <p:nvSpPr>
          <p:cNvPr id="2" name="Title 1"/>
          <p:cNvSpPr>
            <a:spLocks noGrp="1"/>
          </p:cNvSpPr>
          <p:nvPr>
            <p:ph type="ctrTitle"/>
          </p:nvPr>
        </p:nvSpPr>
        <p:spPr>
          <a:xfrm>
            <a:off x="816685" y="1143294"/>
            <a:ext cx="5275772" cy="4268965"/>
          </a:xfrm>
        </p:spPr>
        <p:txBody>
          <a:bodyPr anchor="t">
            <a:normAutofit/>
          </a:bodyPr>
          <a:lstStyle>
            <a:lvl1pPr algn="l">
              <a:lnSpc>
                <a:spcPct val="85000"/>
              </a:lnSpc>
              <a:defRPr sz="5800" cap="all" baseline="0">
                <a:solidFill>
                  <a:schemeClr val="tx2"/>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816685" y="5537926"/>
            <a:ext cx="5275772" cy="706355"/>
          </a:xfrm>
        </p:spPr>
        <p:txBody>
          <a:bodyPr>
            <a:normAutofit/>
          </a:bodyPr>
          <a:lstStyle>
            <a:lvl1pPr marL="0" indent="0" algn="l">
              <a:lnSpc>
                <a:spcPct val="114000"/>
              </a:lnSpc>
              <a:spcBef>
                <a:spcPts val="0"/>
              </a:spcBef>
              <a:buNone/>
              <a:defRPr sz="1800" b="0" i="1" baseline="0">
                <a:solidFill>
                  <a:schemeClr val="tx2"/>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smtClean="0"/>
              <a:t>Click to edit Master subtitle style</a:t>
            </a:r>
            <a:endParaRPr lang="en-US" dirty="0"/>
          </a:p>
        </p:txBody>
      </p:sp>
      <p:sp>
        <p:nvSpPr>
          <p:cNvPr id="4" name="Date Placeholder 3"/>
          <p:cNvSpPr>
            <a:spLocks noGrp="1"/>
          </p:cNvSpPr>
          <p:nvPr>
            <p:ph type="dt" sz="half" idx="10"/>
          </p:nvPr>
        </p:nvSpPr>
        <p:spPr>
          <a:xfrm>
            <a:off x="816685" y="6314441"/>
            <a:ext cx="1197467" cy="365125"/>
          </a:xfrm>
        </p:spPr>
        <p:txBody>
          <a:bodyPr/>
          <a:lstStyle>
            <a:lvl1pPr algn="l">
              <a:defRPr sz="900">
                <a:solidFill>
                  <a:schemeClr val="tx2"/>
                </a:solidFill>
              </a:defRPr>
            </a:lvl1pPr>
          </a:lstStyle>
          <a:p>
            <a:fld id="{5977DA72-59EA-483F-8C1A-E707B7D1E36D}" type="datetime1">
              <a:rPr lang="en-US" smtClean="0"/>
              <a:t>6/17/2015</a:t>
            </a:fld>
            <a:endParaRPr lang="en-US"/>
          </a:p>
        </p:txBody>
      </p:sp>
      <p:sp>
        <p:nvSpPr>
          <p:cNvPr id="5" name="Footer Placeholder 4"/>
          <p:cNvSpPr>
            <a:spLocks noGrp="1"/>
          </p:cNvSpPr>
          <p:nvPr>
            <p:ph type="ftr" sz="quarter" idx="11"/>
          </p:nvPr>
        </p:nvSpPr>
        <p:spPr>
          <a:xfrm>
            <a:off x="2250444" y="6314441"/>
            <a:ext cx="3842012" cy="365125"/>
          </a:xfrm>
        </p:spPr>
        <p:txBody>
          <a:bodyPr/>
          <a:lstStyle>
            <a:lvl1pPr algn="l">
              <a:defRPr b="0">
                <a:solidFill>
                  <a:schemeClr val="tx2"/>
                </a:solidFill>
              </a:defRPr>
            </a:lvl1pPr>
          </a:lstStyle>
          <a:p>
            <a:r>
              <a:rPr lang="en-US" smtClean="0"/>
              <a:t>Revised May 2015</a:t>
            </a:r>
            <a:endParaRPr lang="en-US"/>
          </a:p>
        </p:txBody>
      </p:sp>
      <p:sp>
        <p:nvSpPr>
          <p:cNvPr id="6" name="Slide Number Placeholder 5"/>
          <p:cNvSpPr>
            <a:spLocks noGrp="1"/>
          </p:cNvSpPr>
          <p:nvPr>
            <p:ph type="sldNum" sz="quarter" idx="12"/>
          </p:nvPr>
        </p:nvSpPr>
        <p:spPr>
          <a:xfrm>
            <a:off x="8736012" y="1416217"/>
            <a:ext cx="407987" cy="365125"/>
          </a:xfrm>
        </p:spPr>
        <p:txBody>
          <a:bodyPr/>
          <a:lstStyle>
            <a:lvl1pPr algn="r">
              <a:defRPr>
                <a:solidFill>
                  <a:schemeClr val="accent1"/>
                </a:solidFill>
              </a:defRPr>
            </a:lvl1pPr>
          </a:lstStyle>
          <a:p>
            <a:fld id="{75783F52-0FF0-4DE8-B9AE-706FCF6F07B9}" type="slidenum">
              <a:rPr lang="en-US" smtClean="0"/>
              <a:pPr/>
              <a:t>‹#›</a:t>
            </a:fld>
            <a:endParaRPr lang="en-US"/>
          </a:p>
        </p:txBody>
      </p:sp>
      <p:cxnSp>
        <p:nvCxnSpPr>
          <p:cNvPr id="9" name="Straight Connector 8"/>
          <p:cNvCxnSpPr/>
          <p:nvPr/>
        </p:nvCxnSpPr>
        <p:spPr>
          <a:xfrm>
            <a:off x="580391" y="1257300"/>
            <a:ext cx="0" cy="5600700"/>
          </a:xfrm>
          <a:prstGeom prst="line">
            <a:avLst/>
          </a:prstGeom>
          <a:ln w="25400">
            <a:solidFill>
              <a:schemeClr val="bg2"/>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580391" y="1257300"/>
            <a:ext cx="0" cy="5600700"/>
          </a:xfrm>
          <a:prstGeom prst="line">
            <a:avLst/>
          </a:prstGeom>
          <a:ln w="25400">
            <a:solidFill>
              <a:schemeClr val="tx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383891928"/>
      </p:ext>
    </p:extLst>
  </p:cSld>
  <p:clrMapOvr>
    <a:overrideClrMapping bg1="dk1" tx1="lt1" bg2="dk2" tx2="lt2" accent1="accent1" accent2="accent2" accent3="accent3" accent4="accent4" accent5="accent5" accent6="accent6" hlink="hlink" folHlink="folHlink"/>
  </p:clrMapOvr>
  <p:extLst mod="1">
    <p:ext uri="{DCECCB84-F9BA-43D5-87BE-67443E8EF086}">
      <p15:sldGuideLst xmlns:p15="http://schemas.microsoft.com/office/powerpoint/2012/main">
        <p15:guide id="1" orient="horz" pos="792">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3886200" y="640080"/>
            <a:ext cx="4686299" cy="5584142"/>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2AA857FC-5AAC-41A6-94F1-A5EBF1D88D56}" type="datetime1">
              <a:rPr lang="en-US" smtClean="0"/>
              <a:t>6/17/2015</a:t>
            </a:fld>
            <a:endParaRPr lang="en-US"/>
          </a:p>
        </p:txBody>
      </p:sp>
      <p:sp>
        <p:nvSpPr>
          <p:cNvPr id="5" name="Footer Placeholder 4"/>
          <p:cNvSpPr>
            <a:spLocks noGrp="1"/>
          </p:cNvSpPr>
          <p:nvPr>
            <p:ph type="ftr" sz="quarter" idx="11"/>
          </p:nvPr>
        </p:nvSpPr>
        <p:spPr/>
        <p:txBody>
          <a:bodyPr/>
          <a:lstStyle/>
          <a:p>
            <a:r>
              <a:rPr lang="en-US" smtClean="0"/>
              <a:t>Revised May 2015</a:t>
            </a:r>
            <a:endParaRPr lang="en-US"/>
          </a:p>
        </p:txBody>
      </p:sp>
      <p:sp>
        <p:nvSpPr>
          <p:cNvPr id="6" name="Slide Number Placeholder 5"/>
          <p:cNvSpPr>
            <a:spLocks noGrp="1"/>
          </p:cNvSpPr>
          <p:nvPr>
            <p:ph type="sldNum" sz="quarter" idx="12"/>
          </p:nvPr>
        </p:nvSpPr>
        <p:spPr/>
        <p:txBody>
          <a:bodyPr/>
          <a:lstStyle/>
          <a:p>
            <a:fld id="{75783F52-0FF0-4DE8-B9AE-706FCF6F07B9}" type="slidenum">
              <a:rPr lang="en-US" smtClean="0"/>
              <a:pPr/>
              <a:t>‹#›</a:t>
            </a:fld>
            <a:endParaRPr lang="en-US"/>
          </a:p>
        </p:txBody>
      </p:sp>
    </p:spTree>
    <p:extLst>
      <p:ext uri="{BB962C8B-B14F-4D97-AF65-F5344CB8AC3E}">
        <p14:creationId xmlns:p14="http://schemas.microsoft.com/office/powerpoint/2010/main" val="176059153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11" name="Freeform 6" title="Page Number Shape"/>
          <p:cNvSpPr/>
          <p:nvPr/>
        </p:nvSpPr>
        <p:spPr bwMode="auto">
          <a:xfrm>
            <a:off x="8736012" y="5380580"/>
            <a:ext cx="407988" cy="819150"/>
          </a:xfrm>
          <a:custGeom>
            <a:avLst/>
            <a:gdLst/>
            <a:ahLst/>
            <a:cxnLst/>
            <a:rect l="0" t="0" r="r" b="b"/>
            <a:pathLst>
              <a:path w="1799" h="3612">
                <a:moveTo>
                  <a:pt x="1799" y="0"/>
                </a:moveTo>
                <a:lnTo>
                  <a:pt x="1799" y="3612"/>
                </a:lnTo>
                <a:lnTo>
                  <a:pt x="1686" y="3609"/>
                </a:lnTo>
                <a:lnTo>
                  <a:pt x="1574" y="3598"/>
                </a:lnTo>
                <a:lnTo>
                  <a:pt x="1464" y="3581"/>
                </a:lnTo>
                <a:lnTo>
                  <a:pt x="1357" y="3557"/>
                </a:lnTo>
                <a:lnTo>
                  <a:pt x="1251" y="3527"/>
                </a:lnTo>
                <a:lnTo>
                  <a:pt x="1150" y="3490"/>
                </a:lnTo>
                <a:lnTo>
                  <a:pt x="1050" y="3448"/>
                </a:lnTo>
                <a:lnTo>
                  <a:pt x="953" y="3401"/>
                </a:lnTo>
                <a:lnTo>
                  <a:pt x="860" y="3347"/>
                </a:lnTo>
                <a:lnTo>
                  <a:pt x="771" y="3289"/>
                </a:lnTo>
                <a:lnTo>
                  <a:pt x="686" y="3224"/>
                </a:lnTo>
                <a:lnTo>
                  <a:pt x="604" y="3156"/>
                </a:lnTo>
                <a:lnTo>
                  <a:pt x="527" y="3083"/>
                </a:lnTo>
                <a:lnTo>
                  <a:pt x="454" y="3005"/>
                </a:lnTo>
                <a:lnTo>
                  <a:pt x="386" y="2923"/>
                </a:lnTo>
                <a:lnTo>
                  <a:pt x="323" y="2838"/>
                </a:lnTo>
                <a:lnTo>
                  <a:pt x="265" y="2748"/>
                </a:lnTo>
                <a:lnTo>
                  <a:pt x="211" y="2655"/>
                </a:lnTo>
                <a:lnTo>
                  <a:pt x="163" y="2559"/>
                </a:lnTo>
                <a:lnTo>
                  <a:pt x="121" y="2459"/>
                </a:lnTo>
                <a:lnTo>
                  <a:pt x="85" y="2356"/>
                </a:lnTo>
                <a:lnTo>
                  <a:pt x="55" y="2251"/>
                </a:lnTo>
                <a:lnTo>
                  <a:pt x="32" y="2143"/>
                </a:lnTo>
                <a:lnTo>
                  <a:pt x="14" y="2033"/>
                </a:lnTo>
                <a:lnTo>
                  <a:pt x="4" y="1920"/>
                </a:lnTo>
                <a:lnTo>
                  <a:pt x="0" y="1806"/>
                </a:lnTo>
                <a:lnTo>
                  <a:pt x="4" y="1692"/>
                </a:lnTo>
                <a:lnTo>
                  <a:pt x="14" y="1580"/>
                </a:lnTo>
                <a:lnTo>
                  <a:pt x="32" y="1469"/>
                </a:lnTo>
                <a:lnTo>
                  <a:pt x="55" y="1362"/>
                </a:lnTo>
                <a:lnTo>
                  <a:pt x="85" y="1256"/>
                </a:lnTo>
                <a:lnTo>
                  <a:pt x="121" y="1154"/>
                </a:lnTo>
                <a:lnTo>
                  <a:pt x="163" y="1054"/>
                </a:lnTo>
                <a:lnTo>
                  <a:pt x="211" y="958"/>
                </a:lnTo>
                <a:lnTo>
                  <a:pt x="265" y="864"/>
                </a:lnTo>
                <a:lnTo>
                  <a:pt x="323" y="774"/>
                </a:lnTo>
                <a:lnTo>
                  <a:pt x="386" y="689"/>
                </a:lnTo>
                <a:lnTo>
                  <a:pt x="454" y="607"/>
                </a:lnTo>
                <a:lnTo>
                  <a:pt x="527" y="529"/>
                </a:lnTo>
                <a:lnTo>
                  <a:pt x="604" y="456"/>
                </a:lnTo>
                <a:lnTo>
                  <a:pt x="686" y="388"/>
                </a:lnTo>
                <a:lnTo>
                  <a:pt x="771" y="325"/>
                </a:lnTo>
                <a:lnTo>
                  <a:pt x="860" y="266"/>
                </a:lnTo>
                <a:lnTo>
                  <a:pt x="953" y="212"/>
                </a:lnTo>
                <a:lnTo>
                  <a:pt x="1050" y="164"/>
                </a:lnTo>
                <a:lnTo>
                  <a:pt x="1150" y="122"/>
                </a:lnTo>
                <a:lnTo>
                  <a:pt x="1251" y="85"/>
                </a:lnTo>
                <a:lnTo>
                  <a:pt x="1357" y="55"/>
                </a:lnTo>
                <a:lnTo>
                  <a:pt x="1464" y="32"/>
                </a:lnTo>
                <a:lnTo>
                  <a:pt x="1574" y="14"/>
                </a:lnTo>
                <a:lnTo>
                  <a:pt x="1686" y="5"/>
                </a:lnTo>
                <a:lnTo>
                  <a:pt x="1799" y="0"/>
                </a:lnTo>
                <a:close/>
              </a:path>
            </a:pathLst>
          </a:custGeom>
          <a:solidFill>
            <a:schemeClr val="accent1"/>
          </a:solidFill>
          <a:ln w="0">
            <a:noFill/>
            <a:prstDash val="solid"/>
            <a:round/>
            <a:headEnd/>
            <a:tailEnd/>
          </a:ln>
        </p:spPr>
      </p:sp>
      <p:sp>
        <p:nvSpPr>
          <p:cNvPr id="2" name="Vertical Title 1"/>
          <p:cNvSpPr>
            <a:spLocks noGrp="1"/>
          </p:cNvSpPr>
          <p:nvPr>
            <p:ph type="title" orient="vert"/>
          </p:nvPr>
        </p:nvSpPr>
        <p:spPr>
          <a:xfrm>
            <a:off x="5993074" y="642931"/>
            <a:ext cx="1835003" cy="4678106"/>
          </a:xfrm>
        </p:spPr>
        <p:txBody>
          <a:bodyPr vert="eaVert"/>
          <a:lstStyle>
            <a:lvl1pPr algn="l">
              <a:defRPr/>
            </a:lvl1pP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28650" y="642933"/>
            <a:ext cx="5303009" cy="467810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a:xfrm>
            <a:off x="4902140" y="5927132"/>
            <a:ext cx="2861142" cy="365125"/>
          </a:xfrm>
        </p:spPr>
        <p:txBody>
          <a:bodyPr/>
          <a:lstStyle/>
          <a:p>
            <a:fld id="{8F6AAB68-529B-4994-8020-0E942ACD6264}" type="datetime1">
              <a:rPr lang="en-US" smtClean="0"/>
              <a:t>6/17/2015</a:t>
            </a:fld>
            <a:endParaRPr lang="en-US"/>
          </a:p>
        </p:txBody>
      </p:sp>
      <p:sp>
        <p:nvSpPr>
          <p:cNvPr id="5" name="Footer Placeholder 4"/>
          <p:cNvSpPr>
            <a:spLocks noGrp="1"/>
          </p:cNvSpPr>
          <p:nvPr>
            <p:ph type="ftr" sz="quarter" idx="11"/>
          </p:nvPr>
        </p:nvSpPr>
        <p:spPr>
          <a:xfrm>
            <a:off x="4902140" y="6315950"/>
            <a:ext cx="2861142" cy="365125"/>
          </a:xfrm>
        </p:spPr>
        <p:txBody>
          <a:bodyPr/>
          <a:lstStyle/>
          <a:p>
            <a:r>
              <a:rPr lang="en-US" smtClean="0"/>
              <a:t>Revised May 2015</a:t>
            </a:r>
            <a:endParaRPr lang="en-US"/>
          </a:p>
        </p:txBody>
      </p:sp>
      <p:sp>
        <p:nvSpPr>
          <p:cNvPr id="6" name="Slide Number Placeholder 5"/>
          <p:cNvSpPr>
            <a:spLocks noGrp="1"/>
          </p:cNvSpPr>
          <p:nvPr>
            <p:ph type="sldNum" sz="quarter" idx="12"/>
          </p:nvPr>
        </p:nvSpPr>
        <p:spPr>
          <a:xfrm>
            <a:off x="8736012" y="5607593"/>
            <a:ext cx="407987" cy="365125"/>
          </a:xfrm>
        </p:spPr>
        <p:txBody>
          <a:bodyPr/>
          <a:lstStyle/>
          <a:p>
            <a:fld id="{75783F52-0FF0-4DE8-B9AE-706FCF6F07B9}" type="slidenum">
              <a:rPr lang="en-US" smtClean="0"/>
              <a:pPr/>
              <a:t>‹#›</a:t>
            </a:fld>
            <a:endParaRPr lang="en-US"/>
          </a:p>
        </p:txBody>
      </p:sp>
      <p:cxnSp>
        <p:nvCxnSpPr>
          <p:cNvPr id="13" name="Straight Connector 12"/>
          <p:cNvCxnSpPr/>
          <p:nvPr/>
        </p:nvCxnSpPr>
        <p:spPr>
          <a:xfrm>
            <a:off x="1" y="6199730"/>
            <a:ext cx="7695008" cy="0"/>
          </a:xfrm>
          <a:prstGeom prst="line">
            <a:avLst/>
          </a:prstGeom>
          <a:ln w="2540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a:off x="1" y="6199730"/>
            <a:ext cx="7695008" cy="0"/>
          </a:xfrm>
          <a:prstGeom prst="line">
            <a:avLst/>
          </a:prstGeom>
          <a:ln w="2540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860026081"/>
      </p:ext>
    </p:extLst>
  </p:cSld>
  <p:clrMapOvr>
    <a:masterClrMapping/>
  </p:clrMapOvr>
  <p:extLst mod="1">
    <p:ext uri="{DCECCB84-F9BA-43D5-87BE-67443E8EF086}">
      <p15:sldGuideLst xmlns:p15="http://schemas.microsoft.com/office/powerpoint/2012/main">
        <p15:guide id="1" pos="6456">
          <p15:clr>
            <a:srgbClr val="FBAE40"/>
          </p15:clr>
        </p15:guide>
        <p15:guide id="2" pos="4842">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59C61091-6708-4EDB-AC5B-D52EAFDF65AB}" type="datetime1">
              <a:rPr lang="en-US" smtClean="0"/>
              <a:t>6/17/2015</a:t>
            </a:fld>
            <a:endParaRPr lang="en-US"/>
          </a:p>
        </p:txBody>
      </p:sp>
      <p:sp>
        <p:nvSpPr>
          <p:cNvPr id="5" name="Footer Placeholder 4"/>
          <p:cNvSpPr>
            <a:spLocks noGrp="1"/>
          </p:cNvSpPr>
          <p:nvPr>
            <p:ph type="ftr" sz="quarter" idx="11"/>
          </p:nvPr>
        </p:nvSpPr>
        <p:spPr/>
        <p:txBody>
          <a:bodyPr/>
          <a:lstStyle/>
          <a:p>
            <a:r>
              <a:rPr lang="en-US" smtClean="0"/>
              <a:t>Revised May 2015</a:t>
            </a:r>
            <a:endParaRPr lang="en-US"/>
          </a:p>
        </p:txBody>
      </p:sp>
      <p:sp>
        <p:nvSpPr>
          <p:cNvPr id="6" name="Slide Number Placeholder 5"/>
          <p:cNvSpPr>
            <a:spLocks noGrp="1"/>
          </p:cNvSpPr>
          <p:nvPr>
            <p:ph type="sldNum" sz="quarter" idx="12"/>
          </p:nvPr>
        </p:nvSpPr>
        <p:spPr/>
        <p:txBody>
          <a:bodyPr/>
          <a:lstStyle/>
          <a:p>
            <a:fld id="{75783F52-0FF0-4DE8-B9AE-706FCF6F07B9}" type="slidenum">
              <a:rPr lang="en-US" smtClean="0"/>
              <a:pPr/>
              <a:t>‹#›</a:t>
            </a:fld>
            <a:endParaRPr lang="en-US"/>
          </a:p>
        </p:txBody>
      </p:sp>
    </p:spTree>
    <p:extLst>
      <p:ext uri="{BB962C8B-B14F-4D97-AF65-F5344CB8AC3E}">
        <p14:creationId xmlns:p14="http://schemas.microsoft.com/office/powerpoint/2010/main" val="394136287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solidFill>
          <a:schemeClr val="bg2"/>
        </a:solidFill>
        <a:effectLst/>
      </p:bgPr>
    </p:bg>
    <p:spTree>
      <p:nvGrpSpPr>
        <p:cNvPr id="1" name=""/>
        <p:cNvGrpSpPr/>
        <p:nvPr/>
      </p:nvGrpSpPr>
      <p:grpSpPr>
        <a:xfrm>
          <a:off x="0" y="0"/>
          <a:ext cx="0" cy="0"/>
          <a:chOff x="0" y="0"/>
          <a:chExt cx="0" cy="0"/>
        </a:xfrm>
      </p:grpSpPr>
      <p:sp>
        <p:nvSpPr>
          <p:cNvPr id="12" name="Freeform 11" title="Page Number Shape"/>
          <p:cNvSpPr/>
          <p:nvPr/>
        </p:nvSpPr>
        <p:spPr bwMode="auto">
          <a:xfrm>
            <a:off x="8736012" y="1393748"/>
            <a:ext cx="407988" cy="819150"/>
          </a:xfrm>
          <a:custGeom>
            <a:avLst/>
            <a:gdLst/>
            <a:ahLst/>
            <a:cxnLst/>
            <a:rect l="0" t="0" r="r" b="b"/>
            <a:pathLst>
              <a:path w="1799" h="3612">
                <a:moveTo>
                  <a:pt x="1799" y="0"/>
                </a:moveTo>
                <a:lnTo>
                  <a:pt x="1799" y="3612"/>
                </a:lnTo>
                <a:lnTo>
                  <a:pt x="1686" y="3609"/>
                </a:lnTo>
                <a:lnTo>
                  <a:pt x="1574" y="3598"/>
                </a:lnTo>
                <a:lnTo>
                  <a:pt x="1464" y="3581"/>
                </a:lnTo>
                <a:lnTo>
                  <a:pt x="1357" y="3557"/>
                </a:lnTo>
                <a:lnTo>
                  <a:pt x="1251" y="3527"/>
                </a:lnTo>
                <a:lnTo>
                  <a:pt x="1150" y="3490"/>
                </a:lnTo>
                <a:lnTo>
                  <a:pt x="1050" y="3448"/>
                </a:lnTo>
                <a:lnTo>
                  <a:pt x="953" y="3401"/>
                </a:lnTo>
                <a:lnTo>
                  <a:pt x="860" y="3347"/>
                </a:lnTo>
                <a:lnTo>
                  <a:pt x="771" y="3289"/>
                </a:lnTo>
                <a:lnTo>
                  <a:pt x="686" y="3224"/>
                </a:lnTo>
                <a:lnTo>
                  <a:pt x="604" y="3156"/>
                </a:lnTo>
                <a:lnTo>
                  <a:pt x="527" y="3083"/>
                </a:lnTo>
                <a:lnTo>
                  <a:pt x="454" y="3005"/>
                </a:lnTo>
                <a:lnTo>
                  <a:pt x="386" y="2923"/>
                </a:lnTo>
                <a:lnTo>
                  <a:pt x="323" y="2838"/>
                </a:lnTo>
                <a:lnTo>
                  <a:pt x="265" y="2748"/>
                </a:lnTo>
                <a:lnTo>
                  <a:pt x="211" y="2655"/>
                </a:lnTo>
                <a:lnTo>
                  <a:pt x="163" y="2559"/>
                </a:lnTo>
                <a:lnTo>
                  <a:pt x="121" y="2459"/>
                </a:lnTo>
                <a:lnTo>
                  <a:pt x="85" y="2356"/>
                </a:lnTo>
                <a:lnTo>
                  <a:pt x="55" y="2251"/>
                </a:lnTo>
                <a:lnTo>
                  <a:pt x="32" y="2143"/>
                </a:lnTo>
                <a:lnTo>
                  <a:pt x="14" y="2033"/>
                </a:lnTo>
                <a:lnTo>
                  <a:pt x="4" y="1920"/>
                </a:lnTo>
                <a:lnTo>
                  <a:pt x="0" y="1806"/>
                </a:lnTo>
                <a:lnTo>
                  <a:pt x="4" y="1692"/>
                </a:lnTo>
                <a:lnTo>
                  <a:pt x="14" y="1580"/>
                </a:lnTo>
                <a:lnTo>
                  <a:pt x="32" y="1469"/>
                </a:lnTo>
                <a:lnTo>
                  <a:pt x="55" y="1362"/>
                </a:lnTo>
                <a:lnTo>
                  <a:pt x="85" y="1256"/>
                </a:lnTo>
                <a:lnTo>
                  <a:pt x="121" y="1154"/>
                </a:lnTo>
                <a:lnTo>
                  <a:pt x="163" y="1054"/>
                </a:lnTo>
                <a:lnTo>
                  <a:pt x="211" y="958"/>
                </a:lnTo>
                <a:lnTo>
                  <a:pt x="265" y="864"/>
                </a:lnTo>
                <a:lnTo>
                  <a:pt x="323" y="774"/>
                </a:lnTo>
                <a:lnTo>
                  <a:pt x="386" y="689"/>
                </a:lnTo>
                <a:lnTo>
                  <a:pt x="454" y="607"/>
                </a:lnTo>
                <a:lnTo>
                  <a:pt x="527" y="529"/>
                </a:lnTo>
                <a:lnTo>
                  <a:pt x="604" y="456"/>
                </a:lnTo>
                <a:lnTo>
                  <a:pt x="686" y="388"/>
                </a:lnTo>
                <a:lnTo>
                  <a:pt x="771" y="325"/>
                </a:lnTo>
                <a:lnTo>
                  <a:pt x="860" y="266"/>
                </a:lnTo>
                <a:lnTo>
                  <a:pt x="953" y="212"/>
                </a:lnTo>
                <a:lnTo>
                  <a:pt x="1050" y="164"/>
                </a:lnTo>
                <a:lnTo>
                  <a:pt x="1150" y="122"/>
                </a:lnTo>
                <a:lnTo>
                  <a:pt x="1251" y="85"/>
                </a:lnTo>
                <a:lnTo>
                  <a:pt x="1357" y="55"/>
                </a:lnTo>
                <a:lnTo>
                  <a:pt x="1464" y="32"/>
                </a:lnTo>
                <a:lnTo>
                  <a:pt x="1574" y="14"/>
                </a:lnTo>
                <a:lnTo>
                  <a:pt x="1686" y="5"/>
                </a:lnTo>
                <a:lnTo>
                  <a:pt x="1799" y="0"/>
                </a:lnTo>
                <a:close/>
              </a:path>
            </a:pathLst>
          </a:custGeom>
          <a:solidFill>
            <a:schemeClr val="accent1"/>
          </a:solidFill>
          <a:ln w="0">
            <a:noFill/>
            <a:prstDash val="solid"/>
            <a:round/>
            <a:headEnd/>
            <a:tailEnd/>
          </a:ln>
        </p:spPr>
      </p:sp>
      <p:sp>
        <p:nvSpPr>
          <p:cNvPr id="2" name="Title 1"/>
          <p:cNvSpPr>
            <a:spLocks noGrp="1"/>
          </p:cNvSpPr>
          <p:nvPr>
            <p:ph type="title"/>
          </p:nvPr>
        </p:nvSpPr>
        <p:spPr>
          <a:xfrm>
            <a:off x="1460755" y="2571723"/>
            <a:ext cx="6222491" cy="3286153"/>
          </a:xfrm>
        </p:spPr>
        <p:txBody>
          <a:bodyPr anchor="t">
            <a:normAutofit/>
          </a:bodyPr>
          <a:lstStyle>
            <a:lvl1pPr>
              <a:lnSpc>
                <a:spcPct val="85000"/>
              </a:lnSpc>
              <a:defRPr sz="5800" cap="all" baseline="0">
                <a:solidFill>
                  <a:schemeClr val="accent1"/>
                </a:solidFill>
              </a:defRPr>
            </a:lvl1pPr>
          </a:lstStyle>
          <a:p>
            <a:r>
              <a:rPr lang="en-US" smtClean="0"/>
              <a:t>Click to edit Master title style</a:t>
            </a:r>
            <a:endParaRPr lang="en-US" dirty="0"/>
          </a:p>
        </p:txBody>
      </p:sp>
      <p:sp>
        <p:nvSpPr>
          <p:cNvPr id="3" name="Text Placeholder 2"/>
          <p:cNvSpPr>
            <a:spLocks noGrp="1"/>
          </p:cNvSpPr>
          <p:nvPr>
            <p:ph type="body" idx="1"/>
          </p:nvPr>
        </p:nvSpPr>
        <p:spPr>
          <a:xfrm>
            <a:off x="1460755" y="1393748"/>
            <a:ext cx="6301072" cy="819150"/>
          </a:xfrm>
        </p:spPr>
        <p:txBody>
          <a:bodyPr anchor="ctr">
            <a:normAutofit/>
          </a:bodyPr>
          <a:lstStyle>
            <a:lvl1pPr marL="0" indent="0" algn="r">
              <a:lnSpc>
                <a:spcPct val="113000"/>
              </a:lnSpc>
              <a:spcBef>
                <a:spcPts val="0"/>
              </a:spcBef>
              <a:buNone/>
              <a:defRPr sz="1800" b="0" i="1" baseline="0">
                <a:solidFill>
                  <a:schemeClr val="accent1"/>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a:xfrm>
            <a:off x="6557216" y="6314440"/>
            <a:ext cx="1197467" cy="365125"/>
          </a:xfrm>
        </p:spPr>
        <p:txBody>
          <a:bodyPr/>
          <a:lstStyle>
            <a:lvl1pPr>
              <a:defRPr sz="900">
                <a:solidFill>
                  <a:schemeClr val="accent1"/>
                </a:solidFill>
              </a:defRPr>
            </a:lvl1pPr>
          </a:lstStyle>
          <a:p>
            <a:fld id="{36DE62ED-CD41-4A71-8992-29ED31BC54AA}" type="datetime1">
              <a:rPr lang="en-US" smtClean="0"/>
              <a:t>6/17/2015</a:t>
            </a:fld>
            <a:endParaRPr lang="en-US"/>
          </a:p>
        </p:txBody>
      </p:sp>
      <p:sp>
        <p:nvSpPr>
          <p:cNvPr id="5" name="Footer Placeholder 4"/>
          <p:cNvSpPr>
            <a:spLocks noGrp="1"/>
          </p:cNvSpPr>
          <p:nvPr>
            <p:ph type="ftr" sz="quarter" idx="11"/>
          </p:nvPr>
        </p:nvSpPr>
        <p:spPr>
          <a:xfrm>
            <a:off x="1460755" y="6314441"/>
            <a:ext cx="4860170" cy="365125"/>
          </a:xfrm>
        </p:spPr>
        <p:txBody>
          <a:bodyPr/>
          <a:lstStyle>
            <a:lvl1pPr>
              <a:defRPr b="0">
                <a:solidFill>
                  <a:schemeClr val="accent1"/>
                </a:solidFill>
              </a:defRPr>
            </a:lvl1pPr>
          </a:lstStyle>
          <a:p>
            <a:r>
              <a:rPr lang="en-US" smtClean="0"/>
              <a:t>Revised May 2015</a:t>
            </a:r>
            <a:endParaRPr lang="en-US"/>
          </a:p>
        </p:txBody>
      </p:sp>
      <p:sp>
        <p:nvSpPr>
          <p:cNvPr id="6" name="Slide Number Placeholder 5"/>
          <p:cNvSpPr>
            <a:spLocks noGrp="1"/>
          </p:cNvSpPr>
          <p:nvPr>
            <p:ph type="sldNum" sz="quarter" idx="12"/>
          </p:nvPr>
        </p:nvSpPr>
        <p:spPr>
          <a:xfrm>
            <a:off x="8736012" y="1620761"/>
            <a:ext cx="407987" cy="365125"/>
          </a:xfrm>
        </p:spPr>
        <p:txBody>
          <a:bodyPr/>
          <a:lstStyle>
            <a:lvl1pPr>
              <a:defRPr>
                <a:solidFill>
                  <a:schemeClr val="bg2"/>
                </a:solidFill>
              </a:defRPr>
            </a:lvl1pPr>
          </a:lstStyle>
          <a:p>
            <a:fld id="{75783F52-0FF0-4DE8-B9AE-706FCF6F07B9}" type="slidenum">
              <a:rPr lang="en-US" smtClean="0"/>
              <a:pPr/>
              <a:t>‹#›</a:t>
            </a:fld>
            <a:endParaRPr lang="en-US"/>
          </a:p>
        </p:txBody>
      </p:sp>
      <p:cxnSp>
        <p:nvCxnSpPr>
          <p:cNvPr id="10" name="Straight Connector 9"/>
          <p:cNvCxnSpPr/>
          <p:nvPr/>
        </p:nvCxnSpPr>
        <p:spPr>
          <a:xfrm flipH="1">
            <a:off x="1" y="6178167"/>
            <a:ext cx="7683245" cy="0"/>
          </a:xfrm>
          <a:prstGeom prst="line">
            <a:avLst/>
          </a:prstGeom>
          <a:ln w="2540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flipH="1">
            <a:off x="1" y="6178167"/>
            <a:ext cx="7683245" cy="0"/>
          </a:xfrm>
          <a:prstGeom prst="line">
            <a:avLst/>
          </a:prstGeom>
          <a:ln w="2540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48614055"/>
      </p:ext>
    </p:extLst>
  </p:cSld>
  <p:clrMapOvr>
    <a:masterClrMapping/>
  </p:clrMapOvr>
  <p:extLst mod="1">
    <p:ext uri="{DCECCB84-F9BA-43D5-87BE-67443E8EF086}">
      <p15:sldGuideLst xmlns:p15="http://schemas.microsoft.com/office/powerpoint/2012/main">
        <p15:guide id="1" pos="6456">
          <p15:clr>
            <a:srgbClr val="FBAE40"/>
          </p15:clr>
        </p15:guide>
        <p15:guide id="2" pos="4842">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3886200" y="540628"/>
            <a:ext cx="4686300" cy="2488946"/>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3886200" y="3712467"/>
            <a:ext cx="4686300" cy="248222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E3E62FD6-EEC9-41A1-A03D-F072BA4F77E5}" type="datetime1">
              <a:rPr lang="en-US" smtClean="0"/>
              <a:t>6/17/2015</a:t>
            </a:fld>
            <a:endParaRPr lang="en-US"/>
          </a:p>
        </p:txBody>
      </p:sp>
      <p:sp>
        <p:nvSpPr>
          <p:cNvPr id="6" name="Footer Placeholder 5"/>
          <p:cNvSpPr>
            <a:spLocks noGrp="1"/>
          </p:cNvSpPr>
          <p:nvPr>
            <p:ph type="ftr" sz="quarter" idx="11"/>
          </p:nvPr>
        </p:nvSpPr>
        <p:spPr/>
        <p:txBody>
          <a:bodyPr/>
          <a:lstStyle/>
          <a:p>
            <a:r>
              <a:rPr lang="en-US" smtClean="0"/>
              <a:t>Revised May 2015</a:t>
            </a:r>
            <a:endParaRPr lang="en-US"/>
          </a:p>
        </p:txBody>
      </p:sp>
      <p:sp>
        <p:nvSpPr>
          <p:cNvPr id="7" name="Slide Number Placeholder 6"/>
          <p:cNvSpPr>
            <a:spLocks noGrp="1"/>
          </p:cNvSpPr>
          <p:nvPr>
            <p:ph type="sldNum" sz="quarter" idx="12"/>
          </p:nvPr>
        </p:nvSpPr>
        <p:spPr/>
        <p:txBody>
          <a:bodyPr/>
          <a:lstStyle/>
          <a:p>
            <a:fld id="{75783F52-0FF0-4DE8-B9AE-706FCF6F07B9}" type="slidenum">
              <a:rPr lang="en-US" smtClean="0"/>
              <a:pPr/>
              <a:t>‹#›</a:t>
            </a:fld>
            <a:endParaRPr lang="en-US"/>
          </a:p>
        </p:txBody>
      </p:sp>
    </p:spTree>
    <p:extLst>
      <p:ext uri="{BB962C8B-B14F-4D97-AF65-F5344CB8AC3E}">
        <p14:creationId xmlns:p14="http://schemas.microsoft.com/office/powerpoint/2010/main" val="59216917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71500" y="557784"/>
            <a:ext cx="2873502" cy="4956048"/>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3886200" y="558065"/>
            <a:ext cx="4690872" cy="913212"/>
          </a:xfrm>
        </p:spPr>
        <p:txBody>
          <a:bodyPr anchor="b">
            <a:normAutofit/>
          </a:bodyPr>
          <a:lstStyle>
            <a:lvl1pPr marL="0" indent="0">
              <a:lnSpc>
                <a:spcPct val="113000"/>
              </a:lnSpc>
              <a:spcBef>
                <a:spcPts val="0"/>
              </a:spcBef>
              <a:buNone/>
              <a:defRPr sz="2400" b="0" i="1" baseline="0">
                <a:solidFill>
                  <a:schemeClr val="tx1">
                    <a:lumMod val="85000"/>
                    <a:lumOff val="15000"/>
                  </a:schemeClr>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p>
        </p:txBody>
      </p:sp>
      <p:sp>
        <p:nvSpPr>
          <p:cNvPr id="4" name="Content Placeholder 3"/>
          <p:cNvSpPr>
            <a:spLocks noGrp="1"/>
          </p:cNvSpPr>
          <p:nvPr>
            <p:ph sz="half" idx="2"/>
          </p:nvPr>
        </p:nvSpPr>
        <p:spPr>
          <a:xfrm>
            <a:off x="3886200" y="1526122"/>
            <a:ext cx="4690872" cy="175153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3886200" y="3700828"/>
            <a:ext cx="4690872" cy="913759"/>
          </a:xfrm>
        </p:spPr>
        <p:txBody>
          <a:bodyPr anchor="b">
            <a:normAutofit/>
          </a:bodyPr>
          <a:lstStyle>
            <a:lvl1pPr marL="0" indent="0">
              <a:buNone/>
              <a:defRPr sz="2400" b="0" i="1" baseline="0">
                <a:solidFill>
                  <a:schemeClr val="tx1">
                    <a:lumMod val="85000"/>
                    <a:lumOff val="15000"/>
                  </a:schemeClr>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p>
        </p:txBody>
      </p:sp>
      <p:sp>
        <p:nvSpPr>
          <p:cNvPr id="6" name="Content Placeholder 5"/>
          <p:cNvSpPr>
            <a:spLocks noGrp="1"/>
          </p:cNvSpPr>
          <p:nvPr>
            <p:ph sz="quarter" idx="4"/>
          </p:nvPr>
        </p:nvSpPr>
        <p:spPr>
          <a:xfrm>
            <a:off x="3886200" y="4669432"/>
            <a:ext cx="4690872" cy="17521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E3F8B16A-D602-4399-AA89-8E765CDF7605}" type="datetime1">
              <a:rPr lang="en-US" smtClean="0"/>
              <a:t>6/17/2015</a:t>
            </a:fld>
            <a:endParaRPr lang="en-US"/>
          </a:p>
        </p:txBody>
      </p:sp>
      <p:sp>
        <p:nvSpPr>
          <p:cNvPr id="8" name="Footer Placeholder 7"/>
          <p:cNvSpPr>
            <a:spLocks noGrp="1"/>
          </p:cNvSpPr>
          <p:nvPr>
            <p:ph type="ftr" sz="quarter" idx="11"/>
          </p:nvPr>
        </p:nvSpPr>
        <p:spPr/>
        <p:txBody>
          <a:bodyPr/>
          <a:lstStyle/>
          <a:p>
            <a:r>
              <a:rPr lang="en-US" smtClean="0"/>
              <a:t>Revised May 2015</a:t>
            </a:r>
            <a:endParaRPr lang="en-US"/>
          </a:p>
        </p:txBody>
      </p:sp>
      <p:sp>
        <p:nvSpPr>
          <p:cNvPr id="9" name="Slide Number Placeholder 8"/>
          <p:cNvSpPr>
            <a:spLocks noGrp="1"/>
          </p:cNvSpPr>
          <p:nvPr>
            <p:ph type="sldNum" sz="quarter" idx="12"/>
          </p:nvPr>
        </p:nvSpPr>
        <p:spPr/>
        <p:txBody>
          <a:bodyPr/>
          <a:lstStyle/>
          <a:p>
            <a:fld id="{75783F52-0FF0-4DE8-B9AE-706FCF6F07B9}" type="slidenum">
              <a:rPr lang="en-US" smtClean="0"/>
              <a:pPr/>
              <a:t>‹#›</a:t>
            </a:fld>
            <a:endParaRPr lang="en-US"/>
          </a:p>
        </p:txBody>
      </p:sp>
    </p:spTree>
    <p:extLst>
      <p:ext uri="{BB962C8B-B14F-4D97-AF65-F5344CB8AC3E}">
        <p14:creationId xmlns:p14="http://schemas.microsoft.com/office/powerpoint/2010/main" val="193173109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F938D878-11B3-4C51-B74C-16B6A1827593}" type="datetime1">
              <a:rPr lang="en-US" smtClean="0"/>
              <a:t>6/17/2015</a:t>
            </a:fld>
            <a:endParaRPr lang="en-US"/>
          </a:p>
        </p:txBody>
      </p:sp>
      <p:sp>
        <p:nvSpPr>
          <p:cNvPr id="4" name="Footer Placeholder 3"/>
          <p:cNvSpPr>
            <a:spLocks noGrp="1"/>
          </p:cNvSpPr>
          <p:nvPr>
            <p:ph type="ftr" sz="quarter" idx="11"/>
          </p:nvPr>
        </p:nvSpPr>
        <p:spPr/>
        <p:txBody>
          <a:bodyPr/>
          <a:lstStyle/>
          <a:p>
            <a:r>
              <a:rPr lang="en-US" smtClean="0"/>
              <a:t>Revised May 2015</a:t>
            </a:r>
            <a:endParaRPr lang="en-US"/>
          </a:p>
        </p:txBody>
      </p:sp>
      <p:sp>
        <p:nvSpPr>
          <p:cNvPr id="5" name="Slide Number Placeholder 4"/>
          <p:cNvSpPr>
            <a:spLocks noGrp="1"/>
          </p:cNvSpPr>
          <p:nvPr>
            <p:ph type="sldNum" sz="quarter" idx="12"/>
          </p:nvPr>
        </p:nvSpPr>
        <p:spPr/>
        <p:txBody>
          <a:bodyPr/>
          <a:lstStyle/>
          <a:p>
            <a:fld id="{75783F52-0FF0-4DE8-B9AE-706FCF6F07B9}" type="slidenum">
              <a:rPr lang="en-US" smtClean="0"/>
              <a:pPr/>
              <a:t>‹#›</a:t>
            </a:fld>
            <a:endParaRPr lang="en-US"/>
          </a:p>
        </p:txBody>
      </p:sp>
    </p:spTree>
    <p:extLst>
      <p:ext uri="{BB962C8B-B14F-4D97-AF65-F5344CB8AC3E}">
        <p14:creationId xmlns:p14="http://schemas.microsoft.com/office/powerpoint/2010/main" val="85074334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8117CFF-EF85-4517-956B-5E8C1DE408A3}" type="datetime1">
              <a:rPr lang="en-US" smtClean="0"/>
              <a:t>6/17/2015</a:t>
            </a:fld>
            <a:endParaRPr lang="en-US"/>
          </a:p>
        </p:txBody>
      </p:sp>
      <p:sp>
        <p:nvSpPr>
          <p:cNvPr id="3" name="Footer Placeholder 2"/>
          <p:cNvSpPr>
            <a:spLocks noGrp="1"/>
          </p:cNvSpPr>
          <p:nvPr>
            <p:ph type="ftr" sz="quarter" idx="11"/>
          </p:nvPr>
        </p:nvSpPr>
        <p:spPr/>
        <p:txBody>
          <a:bodyPr/>
          <a:lstStyle/>
          <a:p>
            <a:r>
              <a:rPr lang="en-US" smtClean="0"/>
              <a:t>Revised May 2015</a:t>
            </a:r>
            <a:endParaRPr lang="en-US"/>
          </a:p>
        </p:txBody>
      </p:sp>
      <p:sp>
        <p:nvSpPr>
          <p:cNvPr id="4" name="Slide Number Placeholder 3"/>
          <p:cNvSpPr>
            <a:spLocks noGrp="1"/>
          </p:cNvSpPr>
          <p:nvPr>
            <p:ph type="sldNum" sz="quarter" idx="12"/>
          </p:nvPr>
        </p:nvSpPr>
        <p:spPr/>
        <p:txBody>
          <a:bodyPr/>
          <a:lstStyle/>
          <a:p>
            <a:fld id="{75783F52-0FF0-4DE8-B9AE-706FCF6F07B9}" type="slidenum">
              <a:rPr lang="en-US" smtClean="0"/>
              <a:pPr/>
              <a:t>‹#›</a:t>
            </a:fld>
            <a:endParaRPr lang="en-US"/>
          </a:p>
        </p:txBody>
      </p:sp>
    </p:spTree>
    <p:extLst>
      <p:ext uri="{BB962C8B-B14F-4D97-AF65-F5344CB8AC3E}">
        <p14:creationId xmlns:p14="http://schemas.microsoft.com/office/powerpoint/2010/main" val="31536058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71500" y="555479"/>
            <a:ext cx="2879082" cy="1921022"/>
          </a:xfrm>
        </p:spPr>
        <p:txBody>
          <a:bodyPr anchor="t">
            <a:noAutofit/>
          </a:bodyPr>
          <a:lstStyle>
            <a:lvl1pPr>
              <a:lnSpc>
                <a:spcPct val="93000"/>
              </a:lnSpc>
              <a:defRPr sz="3000"/>
            </a:lvl1pPr>
          </a:lstStyle>
          <a:p>
            <a:r>
              <a:rPr lang="en-US" smtClean="0"/>
              <a:t>Click to edit Master title style</a:t>
            </a:r>
            <a:endParaRPr lang="en-US" dirty="0"/>
          </a:p>
        </p:txBody>
      </p:sp>
      <p:sp>
        <p:nvSpPr>
          <p:cNvPr id="3" name="Content Placeholder 2"/>
          <p:cNvSpPr>
            <a:spLocks noGrp="1"/>
          </p:cNvSpPr>
          <p:nvPr>
            <p:ph idx="1"/>
          </p:nvPr>
        </p:nvSpPr>
        <p:spPr>
          <a:xfrm>
            <a:off x="3886200" y="564147"/>
            <a:ext cx="4686300" cy="5622644"/>
          </a:xfrm>
        </p:spPr>
        <p:txBody>
          <a:bodyPr/>
          <a:lstStyle>
            <a:lvl1pPr>
              <a:lnSpc>
                <a:spcPct val="112000"/>
              </a:lnSpc>
              <a:defRPr sz="2000"/>
            </a:lvl1pPr>
            <a:lvl2pPr>
              <a:lnSpc>
                <a:spcPct val="112000"/>
              </a:lnSpc>
              <a:defRPr sz="1800"/>
            </a:lvl2pPr>
            <a:lvl3pPr>
              <a:lnSpc>
                <a:spcPct val="112000"/>
              </a:lnSpc>
              <a:defRPr sz="1600"/>
            </a:lvl3pPr>
            <a:lvl4pPr>
              <a:lnSpc>
                <a:spcPct val="112000"/>
              </a:lnSpc>
              <a:defRPr sz="1400"/>
            </a:lvl4pPr>
            <a:lvl5pPr>
              <a:lnSpc>
                <a:spcPct val="112000"/>
              </a:lnSpc>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571500" y="2621513"/>
            <a:ext cx="2879082" cy="3239537"/>
          </a:xfrm>
        </p:spPr>
        <p:txBody>
          <a:bodyPr>
            <a:normAutofit/>
          </a:bodyPr>
          <a:lstStyle>
            <a:lvl1pPr marL="0" indent="0" algn="r">
              <a:lnSpc>
                <a:spcPct val="125000"/>
              </a:lnSpc>
              <a:spcBef>
                <a:spcPts val="1200"/>
              </a:spcBef>
              <a:buNone/>
              <a:defRPr sz="14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E977341-C8A7-4D24-BE49-3B8A82EA186C}" type="datetime1">
              <a:rPr lang="en-US" smtClean="0"/>
              <a:t>6/17/2015</a:t>
            </a:fld>
            <a:endParaRPr lang="en-US"/>
          </a:p>
        </p:txBody>
      </p:sp>
      <p:sp>
        <p:nvSpPr>
          <p:cNvPr id="6" name="Footer Placeholder 5"/>
          <p:cNvSpPr>
            <a:spLocks noGrp="1"/>
          </p:cNvSpPr>
          <p:nvPr>
            <p:ph type="ftr" sz="quarter" idx="11"/>
          </p:nvPr>
        </p:nvSpPr>
        <p:spPr/>
        <p:txBody>
          <a:bodyPr/>
          <a:lstStyle/>
          <a:p>
            <a:r>
              <a:rPr lang="en-US" smtClean="0"/>
              <a:t>Revised May 2015</a:t>
            </a:r>
            <a:endParaRPr lang="en-US"/>
          </a:p>
        </p:txBody>
      </p:sp>
      <p:sp>
        <p:nvSpPr>
          <p:cNvPr id="7" name="Slide Number Placeholder 6"/>
          <p:cNvSpPr>
            <a:spLocks noGrp="1"/>
          </p:cNvSpPr>
          <p:nvPr>
            <p:ph type="sldNum" sz="quarter" idx="12"/>
          </p:nvPr>
        </p:nvSpPr>
        <p:spPr/>
        <p:txBody>
          <a:bodyPr/>
          <a:lstStyle/>
          <a:p>
            <a:fld id="{75783F52-0FF0-4DE8-B9AE-706FCF6F07B9}" type="slidenum">
              <a:rPr lang="en-US" smtClean="0"/>
              <a:pPr/>
              <a:t>‹#›</a:t>
            </a:fld>
            <a:endParaRPr lang="en-US"/>
          </a:p>
        </p:txBody>
      </p:sp>
    </p:spTree>
    <p:extLst>
      <p:ext uri="{BB962C8B-B14F-4D97-AF65-F5344CB8AC3E}">
        <p14:creationId xmlns:p14="http://schemas.microsoft.com/office/powerpoint/2010/main" val="411854527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71501" y="557262"/>
            <a:ext cx="2882528" cy="1919239"/>
          </a:xfrm>
        </p:spPr>
        <p:txBody>
          <a:bodyPr anchor="t">
            <a:noAutofit/>
          </a:bodyPr>
          <a:lstStyle>
            <a:lvl1pPr>
              <a:lnSpc>
                <a:spcPct val="93000"/>
              </a:lnSpc>
              <a:defRPr sz="3000" baseline="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3943350" y="1"/>
            <a:ext cx="4629150" cy="6857999"/>
          </a:xfr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smtClean="0"/>
              <a:t>Click icon to add picture</a:t>
            </a:r>
            <a:endParaRPr lang="en-US" dirty="0"/>
          </a:p>
        </p:txBody>
      </p:sp>
      <p:sp>
        <p:nvSpPr>
          <p:cNvPr id="4" name="Text Placeholder 3"/>
          <p:cNvSpPr>
            <a:spLocks noGrp="1"/>
          </p:cNvSpPr>
          <p:nvPr>
            <p:ph type="body" sz="half" idx="2"/>
          </p:nvPr>
        </p:nvSpPr>
        <p:spPr>
          <a:xfrm>
            <a:off x="571501" y="2621512"/>
            <a:ext cx="2882528" cy="3236976"/>
          </a:xfrm>
        </p:spPr>
        <p:txBody>
          <a:bodyPr>
            <a:normAutofit/>
          </a:bodyPr>
          <a:lstStyle>
            <a:lvl1pPr marL="0" indent="0" algn="r">
              <a:lnSpc>
                <a:spcPct val="125000"/>
              </a:lnSpc>
              <a:spcBef>
                <a:spcPts val="1200"/>
              </a:spcBef>
              <a:buNone/>
              <a:defRPr sz="14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AFE0395-94E8-4894-B99E-227B4330A4E9}" type="datetime1">
              <a:rPr lang="en-US" smtClean="0"/>
              <a:t>6/17/2015</a:t>
            </a:fld>
            <a:endParaRPr lang="en-US"/>
          </a:p>
        </p:txBody>
      </p:sp>
      <p:sp>
        <p:nvSpPr>
          <p:cNvPr id="6" name="Footer Placeholder 5"/>
          <p:cNvSpPr>
            <a:spLocks noGrp="1"/>
          </p:cNvSpPr>
          <p:nvPr>
            <p:ph type="ftr" sz="quarter" idx="11"/>
          </p:nvPr>
        </p:nvSpPr>
        <p:spPr/>
        <p:txBody>
          <a:bodyPr/>
          <a:lstStyle/>
          <a:p>
            <a:r>
              <a:rPr lang="en-US" smtClean="0"/>
              <a:t>Revised May 2015</a:t>
            </a:r>
            <a:endParaRPr lang="en-US"/>
          </a:p>
        </p:txBody>
      </p:sp>
      <p:sp>
        <p:nvSpPr>
          <p:cNvPr id="7" name="Slide Number Placeholder 6"/>
          <p:cNvSpPr>
            <a:spLocks noGrp="1"/>
          </p:cNvSpPr>
          <p:nvPr>
            <p:ph type="sldNum" sz="quarter" idx="12"/>
          </p:nvPr>
        </p:nvSpPr>
        <p:spPr/>
        <p:txBody>
          <a:bodyPr/>
          <a:lstStyle/>
          <a:p>
            <a:fld id="{75783F52-0FF0-4DE8-B9AE-706FCF6F07B9}" type="slidenum">
              <a:rPr lang="en-US" smtClean="0"/>
              <a:pPr/>
              <a:t>‹#›</a:t>
            </a:fld>
            <a:endParaRPr lang="en-US"/>
          </a:p>
        </p:txBody>
      </p:sp>
    </p:spTree>
    <p:extLst>
      <p:ext uri="{BB962C8B-B14F-4D97-AF65-F5344CB8AC3E}">
        <p14:creationId xmlns:p14="http://schemas.microsoft.com/office/powerpoint/2010/main" val="98940681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12" name="Freeform 6" title="Page Number Shape"/>
          <p:cNvSpPr/>
          <p:nvPr/>
        </p:nvSpPr>
        <p:spPr bwMode="auto">
          <a:xfrm>
            <a:off x="8736012" y="5380580"/>
            <a:ext cx="407988" cy="819150"/>
          </a:xfrm>
          <a:custGeom>
            <a:avLst/>
            <a:gdLst/>
            <a:ahLst/>
            <a:cxnLst/>
            <a:rect l="0" t="0" r="r" b="b"/>
            <a:pathLst>
              <a:path w="1799" h="3612">
                <a:moveTo>
                  <a:pt x="1799" y="0"/>
                </a:moveTo>
                <a:lnTo>
                  <a:pt x="1799" y="3612"/>
                </a:lnTo>
                <a:lnTo>
                  <a:pt x="1686" y="3609"/>
                </a:lnTo>
                <a:lnTo>
                  <a:pt x="1574" y="3598"/>
                </a:lnTo>
                <a:lnTo>
                  <a:pt x="1464" y="3581"/>
                </a:lnTo>
                <a:lnTo>
                  <a:pt x="1357" y="3557"/>
                </a:lnTo>
                <a:lnTo>
                  <a:pt x="1251" y="3527"/>
                </a:lnTo>
                <a:lnTo>
                  <a:pt x="1150" y="3490"/>
                </a:lnTo>
                <a:lnTo>
                  <a:pt x="1050" y="3448"/>
                </a:lnTo>
                <a:lnTo>
                  <a:pt x="953" y="3401"/>
                </a:lnTo>
                <a:lnTo>
                  <a:pt x="860" y="3347"/>
                </a:lnTo>
                <a:lnTo>
                  <a:pt x="771" y="3289"/>
                </a:lnTo>
                <a:lnTo>
                  <a:pt x="686" y="3224"/>
                </a:lnTo>
                <a:lnTo>
                  <a:pt x="604" y="3156"/>
                </a:lnTo>
                <a:lnTo>
                  <a:pt x="527" y="3083"/>
                </a:lnTo>
                <a:lnTo>
                  <a:pt x="454" y="3005"/>
                </a:lnTo>
                <a:lnTo>
                  <a:pt x="386" y="2923"/>
                </a:lnTo>
                <a:lnTo>
                  <a:pt x="323" y="2838"/>
                </a:lnTo>
                <a:lnTo>
                  <a:pt x="265" y="2748"/>
                </a:lnTo>
                <a:lnTo>
                  <a:pt x="211" y="2655"/>
                </a:lnTo>
                <a:lnTo>
                  <a:pt x="163" y="2559"/>
                </a:lnTo>
                <a:lnTo>
                  <a:pt x="121" y="2459"/>
                </a:lnTo>
                <a:lnTo>
                  <a:pt x="85" y="2356"/>
                </a:lnTo>
                <a:lnTo>
                  <a:pt x="55" y="2251"/>
                </a:lnTo>
                <a:lnTo>
                  <a:pt x="32" y="2143"/>
                </a:lnTo>
                <a:lnTo>
                  <a:pt x="14" y="2033"/>
                </a:lnTo>
                <a:lnTo>
                  <a:pt x="4" y="1920"/>
                </a:lnTo>
                <a:lnTo>
                  <a:pt x="0" y="1806"/>
                </a:lnTo>
                <a:lnTo>
                  <a:pt x="4" y="1692"/>
                </a:lnTo>
                <a:lnTo>
                  <a:pt x="14" y="1580"/>
                </a:lnTo>
                <a:lnTo>
                  <a:pt x="32" y="1469"/>
                </a:lnTo>
                <a:lnTo>
                  <a:pt x="55" y="1362"/>
                </a:lnTo>
                <a:lnTo>
                  <a:pt x="85" y="1256"/>
                </a:lnTo>
                <a:lnTo>
                  <a:pt x="121" y="1154"/>
                </a:lnTo>
                <a:lnTo>
                  <a:pt x="163" y="1054"/>
                </a:lnTo>
                <a:lnTo>
                  <a:pt x="211" y="958"/>
                </a:lnTo>
                <a:lnTo>
                  <a:pt x="265" y="864"/>
                </a:lnTo>
                <a:lnTo>
                  <a:pt x="323" y="774"/>
                </a:lnTo>
                <a:lnTo>
                  <a:pt x="386" y="689"/>
                </a:lnTo>
                <a:lnTo>
                  <a:pt x="454" y="607"/>
                </a:lnTo>
                <a:lnTo>
                  <a:pt x="527" y="529"/>
                </a:lnTo>
                <a:lnTo>
                  <a:pt x="604" y="456"/>
                </a:lnTo>
                <a:lnTo>
                  <a:pt x="686" y="388"/>
                </a:lnTo>
                <a:lnTo>
                  <a:pt x="771" y="325"/>
                </a:lnTo>
                <a:lnTo>
                  <a:pt x="860" y="266"/>
                </a:lnTo>
                <a:lnTo>
                  <a:pt x="953" y="212"/>
                </a:lnTo>
                <a:lnTo>
                  <a:pt x="1050" y="164"/>
                </a:lnTo>
                <a:lnTo>
                  <a:pt x="1150" y="122"/>
                </a:lnTo>
                <a:lnTo>
                  <a:pt x="1251" y="85"/>
                </a:lnTo>
                <a:lnTo>
                  <a:pt x="1357" y="55"/>
                </a:lnTo>
                <a:lnTo>
                  <a:pt x="1464" y="32"/>
                </a:lnTo>
                <a:lnTo>
                  <a:pt x="1574" y="14"/>
                </a:lnTo>
                <a:lnTo>
                  <a:pt x="1686" y="5"/>
                </a:lnTo>
                <a:lnTo>
                  <a:pt x="1799" y="0"/>
                </a:lnTo>
                <a:close/>
              </a:path>
            </a:pathLst>
          </a:custGeom>
          <a:solidFill>
            <a:schemeClr val="accent1"/>
          </a:solidFill>
          <a:ln w="0">
            <a:noFill/>
            <a:prstDash val="solid"/>
            <a:round/>
            <a:headEnd/>
            <a:tailEnd/>
          </a:ln>
        </p:spPr>
      </p:sp>
      <p:sp>
        <p:nvSpPr>
          <p:cNvPr id="2" name="Title Placeholder 1"/>
          <p:cNvSpPr>
            <a:spLocks noGrp="1"/>
          </p:cNvSpPr>
          <p:nvPr>
            <p:ph type="title"/>
          </p:nvPr>
        </p:nvSpPr>
        <p:spPr>
          <a:xfrm>
            <a:off x="571500" y="559678"/>
            <a:ext cx="2875430" cy="4952492"/>
          </a:xfrm>
          <a:prstGeom prst="rect">
            <a:avLst/>
          </a:prstGeom>
        </p:spPr>
        <p:txBody>
          <a:bodyPr vert="horz" lIns="91440" tIns="45720" rIns="91440" bIns="45720" rtlCol="0" anchor="t">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3886200" y="569066"/>
            <a:ext cx="4686299" cy="5655156"/>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571501" y="5930061"/>
            <a:ext cx="2861142" cy="365125"/>
          </a:xfrm>
          <a:prstGeom prst="rect">
            <a:avLst/>
          </a:prstGeom>
        </p:spPr>
        <p:txBody>
          <a:bodyPr vert="horz" lIns="91440" tIns="45720" rIns="91440" bIns="45720" rtlCol="0" anchor="t"/>
          <a:lstStyle>
            <a:lvl1pPr algn="r">
              <a:defRPr sz="750" b="0" i="1" baseline="0">
                <a:solidFill>
                  <a:schemeClr val="accent1"/>
                </a:solidFill>
                <a:latin typeface="+mj-lt"/>
              </a:defRPr>
            </a:lvl1pPr>
          </a:lstStyle>
          <a:p>
            <a:fld id="{1947E933-5816-43D8-B152-BBB093191D81}" type="datetime1">
              <a:rPr lang="en-US" smtClean="0"/>
              <a:t>6/17/2015</a:t>
            </a:fld>
            <a:endParaRPr lang="en-US"/>
          </a:p>
        </p:txBody>
      </p:sp>
      <p:sp>
        <p:nvSpPr>
          <p:cNvPr id="5" name="Footer Placeholder 4"/>
          <p:cNvSpPr>
            <a:spLocks noGrp="1"/>
          </p:cNvSpPr>
          <p:nvPr>
            <p:ph type="ftr" sz="quarter" idx="3"/>
          </p:nvPr>
        </p:nvSpPr>
        <p:spPr>
          <a:xfrm>
            <a:off x="571501" y="6314441"/>
            <a:ext cx="2861142" cy="365125"/>
          </a:xfrm>
          <a:prstGeom prst="rect">
            <a:avLst/>
          </a:prstGeom>
        </p:spPr>
        <p:txBody>
          <a:bodyPr vert="horz" lIns="91440" tIns="45720" rIns="91440" bIns="45720" rtlCol="0" anchor="t"/>
          <a:lstStyle>
            <a:lvl1pPr algn="r">
              <a:defRPr sz="1100" b="1" i="1" baseline="0">
                <a:solidFill>
                  <a:schemeClr val="accent1"/>
                </a:solidFill>
                <a:latin typeface="+mj-lt"/>
              </a:defRPr>
            </a:lvl1pPr>
          </a:lstStyle>
          <a:p>
            <a:r>
              <a:rPr lang="en-US" smtClean="0"/>
              <a:t>Revised May 2015</a:t>
            </a:r>
            <a:endParaRPr lang="en-US"/>
          </a:p>
        </p:txBody>
      </p:sp>
      <p:sp>
        <p:nvSpPr>
          <p:cNvPr id="6" name="Slide Number Placeholder 5"/>
          <p:cNvSpPr>
            <a:spLocks noGrp="1"/>
          </p:cNvSpPr>
          <p:nvPr>
            <p:ph type="sldNum" sz="quarter" idx="4"/>
          </p:nvPr>
        </p:nvSpPr>
        <p:spPr>
          <a:xfrm>
            <a:off x="8736012" y="5607593"/>
            <a:ext cx="407987" cy="365125"/>
          </a:xfrm>
          <a:prstGeom prst="rect">
            <a:avLst/>
          </a:prstGeom>
        </p:spPr>
        <p:txBody>
          <a:bodyPr vert="horz" lIns="91440" tIns="45720" rIns="91440" bIns="45720" rtlCol="0" anchor="ctr"/>
          <a:lstStyle>
            <a:lvl1pPr algn="r">
              <a:defRPr sz="1100" b="0" i="1" baseline="0">
                <a:solidFill>
                  <a:schemeClr val="bg2"/>
                </a:solidFill>
                <a:latin typeface="+mj-lt"/>
              </a:defRPr>
            </a:lvl1pPr>
          </a:lstStyle>
          <a:p>
            <a:fld id="{75783F52-0FF0-4DE8-B9AE-706FCF6F07B9}" type="slidenum">
              <a:rPr lang="en-US" smtClean="0"/>
              <a:pPr/>
              <a:t>‹#›</a:t>
            </a:fld>
            <a:endParaRPr lang="en-US"/>
          </a:p>
        </p:txBody>
      </p:sp>
      <p:cxnSp>
        <p:nvCxnSpPr>
          <p:cNvPr id="10" name="Straight Connector 9"/>
          <p:cNvCxnSpPr/>
          <p:nvPr/>
        </p:nvCxnSpPr>
        <p:spPr>
          <a:xfrm>
            <a:off x="0" y="6199730"/>
            <a:ext cx="3371850" cy="0"/>
          </a:xfrm>
          <a:prstGeom prst="line">
            <a:avLst/>
          </a:prstGeom>
          <a:ln w="2540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0" y="6199730"/>
            <a:ext cx="3371850" cy="0"/>
          </a:xfrm>
          <a:prstGeom prst="line">
            <a:avLst/>
          </a:prstGeom>
          <a:ln w="2540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21219893"/>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hf hdr="0" dt="0"/>
  <p:txStyles>
    <p:titleStyle>
      <a:lvl1pPr algn="r" defTabSz="685800" rtl="0" eaLnBrk="1" latinLnBrk="0" hangingPunct="1">
        <a:lnSpc>
          <a:spcPct val="90000"/>
        </a:lnSpc>
        <a:spcBef>
          <a:spcPct val="0"/>
        </a:spcBef>
        <a:buNone/>
        <a:defRPr sz="3800" b="0" i="1" kern="1200" baseline="0">
          <a:solidFill>
            <a:schemeClr val="accent1"/>
          </a:solidFill>
          <a:latin typeface="+mj-lt"/>
          <a:ea typeface="+mj-ea"/>
          <a:cs typeface="+mj-cs"/>
        </a:defRPr>
      </a:lvl1pPr>
    </p:titleStyle>
    <p:bodyStyle>
      <a:lvl1pPr marL="283464" indent="-283464" algn="l" defTabSz="685800" rtl="0" eaLnBrk="1" latinLnBrk="0" hangingPunct="1">
        <a:lnSpc>
          <a:spcPct val="112000"/>
        </a:lnSpc>
        <a:spcBef>
          <a:spcPts val="900"/>
        </a:spcBef>
        <a:buFont typeface="Arial" panose="020B0604020202020204" pitchFamily="34" charset="0"/>
        <a:buChar char="•"/>
        <a:defRPr sz="2000" kern="1200" baseline="0">
          <a:solidFill>
            <a:schemeClr val="tx1">
              <a:lumMod val="85000"/>
              <a:lumOff val="15000"/>
            </a:schemeClr>
          </a:solidFill>
          <a:latin typeface="+mn-lt"/>
          <a:ea typeface="+mn-ea"/>
          <a:cs typeface="+mn-cs"/>
        </a:defRPr>
      </a:lvl1pPr>
      <a:lvl2pPr marL="283464" indent="-283464" algn="l" defTabSz="685800" rtl="0" eaLnBrk="1" latinLnBrk="0" hangingPunct="1">
        <a:lnSpc>
          <a:spcPct val="112000"/>
        </a:lnSpc>
        <a:spcBef>
          <a:spcPts val="900"/>
        </a:spcBef>
        <a:buFont typeface="Corbel" panose="020B0503020204020204" pitchFamily="34" charset="0"/>
        <a:buChar char="–"/>
        <a:defRPr sz="1800" kern="1200" baseline="0">
          <a:solidFill>
            <a:schemeClr val="tx1">
              <a:lumMod val="85000"/>
              <a:lumOff val="15000"/>
            </a:schemeClr>
          </a:solidFill>
          <a:latin typeface="+mn-lt"/>
          <a:ea typeface="+mn-ea"/>
          <a:cs typeface="+mn-cs"/>
        </a:defRPr>
      </a:lvl2pPr>
      <a:lvl3pPr marL="283464" indent="-283464" algn="l" defTabSz="685800" rtl="0" eaLnBrk="1" latinLnBrk="0" hangingPunct="1">
        <a:lnSpc>
          <a:spcPct val="112000"/>
        </a:lnSpc>
        <a:spcBef>
          <a:spcPts val="900"/>
        </a:spcBef>
        <a:buFont typeface="Arial" panose="020B0604020202020204" pitchFamily="34" charset="0"/>
        <a:buChar char="•"/>
        <a:defRPr sz="1600" kern="1200" baseline="0">
          <a:solidFill>
            <a:schemeClr val="tx1">
              <a:lumMod val="85000"/>
              <a:lumOff val="15000"/>
            </a:schemeClr>
          </a:solidFill>
          <a:latin typeface="+mn-lt"/>
          <a:ea typeface="+mn-ea"/>
          <a:cs typeface="+mn-cs"/>
        </a:defRPr>
      </a:lvl3pPr>
      <a:lvl4pPr marL="283464" indent="-283464" algn="l" defTabSz="685800" rtl="0" eaLnBrk="1" latinLnBrk="0" hangingPunct="1">
        <a:lnSpc>
          <a:spcPct val="112000"/>
        </a:lnSpc>
        <a:spcBef>
          <a:spcPts val="900"/>
        </a:spcBef>
        <a:buFont typeface="Corbel" panose="020B0503020204020204" pitchFamily="34" charset="0"/>
        <a:buChar char="–"/>
        <a:defRPr sz="1400" kern="1200" baseline="0">
          <a:solidFill>
            <a:schemeClr val="tx1">
              <a:lumMod val="85000"/>
              <a:lumOff val="15000"/>
            </a:schemeClr>
          </a:solidFill>
          <a:latin typeface="+mn-lt"/>
          <a:ea typeface="+mn-ea"/>
          <a:cs typeface="+mn-cs"/>
        </a:defRPr>
      </a:lvl4pPr>
      <a:lvl5pPr marL="283464" indent="-283464" algn="l" defTabSz="685800" rtl="0" eaLnBrk="1" latinLnBrk="0" hangingPunct="1">
        <a:lnSpc>
          <a:spcPct val="112000"/>
        </a:lnSpc>
        <a:spcBef>
          <a:spcPts val="900"/>
        </a:spcBef>
        <a:buFont typeface="Arial" panose="020B0604020202020204" pitchFamily="34" charset="0"/>
        <a:buChar char="•"/>
        <a:defRPr sz="1400" i="1" kern="1200" baseline="0">
          <a:solidFill>
            <a:schemeClr val="tx1">
              <a:lumMod val="85000"/>
              <a:lumOff val="15000"/>
            </a:schemeClr>
          </a:solidFill>
          <a:latin typeface="+mn-lt"/>
          <a:ea typeface="+mn-ea"/>
          <a:cs typeface="+mn-cs"/>
        </a:defRPr>
      </a:lvl5pPr>
      <a:lvl6pPr marL="283464" indent="-283464" algn="l" defTabSz="685800" rtl="0" eaLnBrk="1" latinLnBrk="0" hangingPunct="1">
        <a:lnSpc>
          <a:spcPct val="112000"/>
        </a:lnSpc>
        <a:spcBef>
          <a:spcPts val="975"/>
        </a:spcBef>
        <a:buFont typeface="Corbel" panose="020B0503020204020204" pitchFamily="34" charset="0"/>
        <a:buChar char="–"/>
        <a:defRPr sz="1400" kern="1200">
          <a:solidFill>
            <a:schemeClr val="tx1">
              <a:lumMod val="85000"/>
              <a:lumOff val="15000"/>
            </a:schemeClr>
          </a:solidFill>
          <a:latin typeface="+mn-lt"/>
          <a:ea typeface="+mn-ea"/>
          <a:cs typeface="+mn-cs"/>
        </a:defRPr>
      </a:lvl6pPr>
      <a:lvl7pPr marL="283464" indent="-283464" algn="l" defTabSz="685800" rtl="0" eaLnBrk="1" latinLnBrk="0" hangingPunct="1">
        <a:lnSpc>
          <a:spcPct val="112000"/>
        </a:lnSpc>
        <a:spcBef>
          <a:spcPts val="975"/>
        </a:spcBef>
        <a:buFont typeface="Arial" panose="020B0604020202020204" pitchFamily="34" charset="0"/>
        <a:buChar char="•"/>
        <a:defRPr sz="1400" i="1" kern="1200">
          <a:solidFill>
            <a:schemeClr val="tx1">
              <a:lumMod val="85000"/>
              <a:lumOff val="15000"/>
            </a:schemeClr>
          </a:solidFill>
          <a:latin typeface="+mn-lt"/>
          <a:ea typeface="+mn-ea"/>
          <a:cs typeface="+mn-cs"/>
        </a:defRPr>
      </a:lvl7pPr>
      <a:lvl8pPr marL="283464" indent="-283464" algn="l" defTabSz="685800" rtl="0" eaLnBrk="1" latinLnBrk="0" hangingPunct="1">
        <a:lnSpc>
          <a:spcPct val="112000"/>
        </a:lnSpc>
        <a:spcBef>
          <a:spcPts val="975"/>
        </a:spcBef>
        <a:buFont typeface="Corbel" panose="020B0503020204020204" pitchFamily="34" charset="0"/>
        <a:buChar char="–"/>
        <a:defRPr sz="1400" kern="1200">
          <a:solidFill>
            <a:schemeClr val="tx1">
              <a:lumMod val="85000"/>
              <a:lumOff val="15000"/>
            </a:schemeClr>
          </a:solidFill>
          <a:latin typeface="+mn-lt"/>
          <a:ea typeface="+mn-ea"/>
          <a:cs typeface="+mn-cs"/>
        </a:defRPr>
      </a:lvl8pPr>
      <a:lvl9pPr marL="212598" indent="-212598" algn="l" defTabSz="685800" rtl="0" eaLnBrk="1" latinLnBrk="0" hangingPunct="1">
        <a:lnSpc>
          <a:spcPct val="112000"/>
        </a:lnSpc>
        <a:spcBef>
          <a:spcPts val="975"/>
        </a:spcBef>
        <a:buFont typeface="Arial" panose="020B0604020202020204" pitchFamily="34" charset="0"/>
        <a:buChar char="•"/>
        <a:defRPr sz="1050" i="1" kern="1200" baseline="0">
          <a:solidFill>
            <a:schemeClr val="tx1">
              <a:lumMod val="85000"/>
              <a:lumOff val="15000"/>
            </a:schemeClr>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pos="2832">
          <p15:clr>
            <a:srgbClr val="F26B43"/>
          </p15:clr>
        </p15:guide>
        <p15:guide id="2" pos="480">
          <p15:clr>
            <a:srgbClr val="F26B43"/>
          </p15:clr>
        </p15:guide>
        <p15:guide id="3" pos="7200">
          <p15:clr>
            <a:srgbClr val="F26B43"/>
          </p15:clr>
        </p15:guide>
        <p15:guide id="4" pos="3264">
          <p15:clr>
            <a:srgbClr val="F26B43"/>
          </p15:clr>
        </p15:guide>
        <p15:guide id="5" pos="2124">
          <p15:clr>
            <a:srgbClr val="F26B43"/>
          </p15:clr>
        </p15:guide>
        <p15:guide id="6" pos="360">
          <p15:clr>
            <a:srgbClr val="F26B43"/>
          </p15:clr>
        </p15:guide>
        <p15:guide id="7" orient="horz" pos="432">
          <p15:clr>
            <a:srgbClr val="F26B43"/>
          </p15:clr>
        </p15:guide>
        <p15:guide id="8" pos="5400">
          <p15:clr>
            <a:srgbClr val="F26B43"/>
          </p15:clr>
        </p15:guide>
        <p15:guide id="9" pos="2448">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11.jpeg"/></Relationships>
</file>

<file path=ppt/slides/_rels/slide1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xml"/><Relationship Id="rId1" Type="http://schemas.openxmlformats.org/officeDocument/2006/relationships/slideLayout" Target="../slideLayouts/slideLayout4.xml"/><Relationship Id="rId6" Type="http://schemas.openxmlformats.org/officeDocument/2006/relationships/diagramColors" Target="../diagrams/colors1.xml"/><Relationship Id="rId11" Type="http://schemas.openxmlformats.org/officeDocument/2006/relationships/image" Target="../media/image5.jpeg"/><Relationship Id="rId5" Type="http://schemas.openxmlformats.org/officeDocument/2006/relationships/diagramQuickStyle" Target="../diagrams/quickStyle1.xml"/><Relationship Id="rId10" Type="http://schemas.openxmlformats.org/officeDocument/2006/relationships/image" Target="../media/image4.jpeg"/><Relationship Id="rId4" Type="http://schemas.openxmlformats.org/officeDocument/2006/relationships/diagramLayout" Target="../diagrams/layout1.xml"/><Relationship Id="rId9" Type="http://schemas.openxmlformats.org/officeDocument/2006/relationships/image" Target="../media/image3.png"/></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21.xml"/><Relationship Id="rId1" Type="http://schemas.openxmlformats.org/officeDocument/2006/relationships/slideLayout" Target="../slideLayouts/slideLayout2.xml"/><Relationship Id="rId5" Type="http://schemas.openxmlformats.org/officeDocument/2006/relationships/image" Target="../media/image8.png"/><Relationship Id="rId4" Type="http://schemas.openxmlformats.org/officeDocument/2006/relationships/image" Target="../media/image7.jpeg"/></Relationships>
</file>

<file path=ppt/slides/_rels/slide24.xml.rels><?xml version="1.0" encoding="UTF-8" standalone="yes"?>
<Relationships xmlns="http://schemas.openxmlformats.org/package/2006/relationships"><Relationship Id="rId2" Type="http://schemas.openxmlformats.org/officeDocument/2006/relationships/hyperlink" Target="http://bitly.com/WCWorkshopSurvey" TargetMode="Externa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8.png"/><Relationship Id="rId4" Type="http://schemas.openxmlformats.org/officeDocument/2006/relationships/image" Target="../media/image7.jpe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762000" y="1752894"/>
            <a:ext cx="7717715" cy="2438106"/>
          </a:xfrm>
        </p:spPr>
        <p:txBody>
          <a:bodyPr>
            <a:normAutofit/>
          </a:bodyPr>
          <a:lstStyle/>
          <a:p>
            <a:pPr algn="l"/>
            <a:r>
              <a:rPr lang="en-US" sz="4800" cap="none" dirty="0" smtClean="0"/>
              <a:t>Communicating with </a:t>
            </a:r>
            <a:r>
              <a:rPr lang="en-US" sz="6600" cap="none" dirty="0" smtClean="0"/>
              <a:t>Professors</a:t>
            </a:r>
            <a:r>
              <a:rPr lang="en-US" sz="2200" cap="none" dirty="0" smtClean="0"/>
              <a:t/>
            </a:r>
            <a:br>
              <a:rPr lang="en-US" sz="2200" cap="none" dirty="0" smtClean="0"/>
            </a:br>
            <a:r>
              <a:rPr lang="en-US" sz="2200" cap="none" dirty="0" smtClean="0"/>
              <a:t/>
            </a:r>
            <a:br>
              <a:rPr lang="en-US" sz="2200" cap="none" dirty="0" smtClean="0"/>
            </a:br>
            <a:endParaRPr lang="en-US" sz="1200" cap="none" dirty="0"/>
          </a:p>
        </p:txBody>
      </p:sp>
      <p:sp>
        <p:nvSpPr>
          <p:cNvPr id="3" name="Subtitle 2"/>
          <p:cNvSpPr>
            <a:spLocks noGrp="1"/>
          </p:cNvSpPr>
          <p:nvPr>
            <p:ph type="subTitle" idx="1"/>
          </p:nvPr>
        </p:nvSpPr>
        <p:spPr>
          <a:xfrm>
            <a:off x="816685" y="4495800"/>
            <a:ext cx="5275772" cy="706355"/>
          </a:xfrm>
        </p:spPr>
        <p:txBody>
          <a:bodyPr/>
          <a:lstStyle/>
          <a:p>
            <a:r>
              <a:rPr lang="en-US" dirty="0" smtClean="0"/>
              <a:t>Created by tutors at the IUP Writing Center</a:t>
            </a:r>
            <a:endParaRPr lang="en-US" dirty="0"/>
          </a:p>
        </p:txBody>
      </p:sp>
      <p:sp>
        <p:nvSpPr>
          <p:cNvPr id="10" name="Rectangle 4"/>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pic>
        <p:nvPicPr>
          <p:cNvPr id="5" name="Picture 4"/>
          <p:cNvPicPr>
            <a:picLocks noChangeAspect="1"/>
          </p:cNvPicPr>
          <p:nvPr/>
        </p:nvPicPr>
        <p:blipFill>
          <a:blip r:embed="rId3"/>
          <a:stretch>
            <a:fillRect/>
          </a:stretch>
        </p:blipFill>
        <p:spPr>
          <a:xfrm>
            <a:off x="5461996" y="2839879"/>
            <a:ext cx="3286313" cy="3332321"/>
          </a:xfrm>
          <a:prstGeom prst="rect">
            <a:avLst/>
          </a:prstGeom>
        </p:spPr>
      </p:pic>
    </p:spTree>
    <p:extLst>
      <p:ext uri="{BB962C8B-B14F-4D97-AF65-F5344CB8AC3E}">
        <p14:creationId xmlns:p14="http://schemas.microsoft.com/office/powerpoint/2010/main" val="148448184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71500" y="2642039"/>
            <a:ext cx="2875430" cy="1573922"/>
          </a:xfrm>
        </p:spPr>
        <p:txBody>
          <a:bodyPr>
            <a:normAutofit/>
          </a:bodyPr>
          <a:lstStyle/>
          <a:p>
            <a:r>
              <a:rPr lang="en-US" sz="5400" dirty="0" smtClean="0"/>
              <a:t>Getting in touch</a:t>
            </a:r>
            <a:endParaRPr lang="en-US" sz="5400" dirty="0"/>
          </a:p>
        </p:txBody>
      </p:sp>
      <p:sp>
        <p:nvSpPr>
          <p:cNvPr id="3" name="Content Placeholder 2"/>
          <p:cNvSpPr>
            <a:spLocks noGrp="1"/>
          </p:cNvSpPr>
          <p:nvPr>
            <p:ph idx="1"/>
          </p:nvPr>
        </p:nvSpPr>
        <p:spPr>
          <a:xfrm>
            <a:off x="4457701" y="1389433"/>
            <a:ext cx="4381499" cy="4079134"/>
          </a:xfrm>
        </p:spPr>
        <p:txBody>
          <a:bodyPr/>
          <a:lstStyle/>
          <a:p>
            <a:pPr marL="0" indent="0">
              <a:buNone/>
            </a:pPr>
            <a:r>
              <a:rPr lang="en-US" sz="2800" b="1" dirty="0" smtClean="0"/>
              <a:t>In person</a:t>
            </a:r>
          </a:p>
          <a:p>
            <a:r>
              <a:rPr lang="en-US" dirty="0" smtClean="0"/>
              <a:t>Before or after class</a:t>
            </a:r>
          </a:p>
          <a:p>
            <a:r>
              <a:rPr lang="en-US" dirty="0" smtClean="0"/>
              <a:t>Office hours</a:t>
            </a:r>
          </a:p>
          <a:p>
            <a:r>
              <a:rPr lang="en-US" dirty="0" smtClean="0"/>
              <a:t>Scheduled appointment</a:t>
            </a:r>
          </a:p>
          <a:p>
            <a:endParaRPr lang="en-US" dirty="0"/>
          </a:p>
          <a:p>
            <a:pPr marL="0" indent="0">
              <a:buNone/>
            </a:pPr>
            <a:r>
              <a:rPr lang="en-US" sz="2800" b="1" dirty="0" smtClean="0"/>
              <a:t>Electronically</a:t>
            </a:r>
          </a:p>
          <a:p>
            <a:r>
              <a:rPr lang="en-US" dirty="0" smtClean="0"/>
              <a:t>Phone</a:t>
            </a:r>
          </a:p>
          <a:p>
            <a:r>
              <a:rPr lang="en-US" dirty="0" smtClean="0"/>
              <a:t>Email</a:t>
            </a:r>
          </a:p>
        </p:txBody>
      </p:sp>
      <p:sp>
        <p:nvSpPr>
          <p:cNvPr id="4" name="Footer Placeholder 3"/>
          <p:cNvSpPr>
            <a:spLocks noGrp="1"/>
          </p:cNvSpPr>
          <p:nvPr>
            <p:ph type="ftr" sz="quarter" idx="11"/>
          </p:nvPr>
        </p:nvSpPr>
        <p:spPr/>
        <p:txBody>
          <a:bodyPr/>
          <a:lstStyle/>
          <a:p>
            <a:r>
              <a:rPr lang="en-US" smtClean="0"/>
              <a:t>Revised May 2015</a:t>
            </a:r>
            <a:endParaRPr lang="en-US"/>
          </a:p>
        </p:txBody>
      </p:sp>
      <p:sp>
        <p:nvSpPr>
          <p:cNvPr id="5" name="Slide Number Placeholder 4"/>
          <p:cNvSpPr>
            <a:spLocks noGrp="1"/>
          </p:cNvSpPr>
          <p:nvPr>
            <p:ph type="sldNum" sz="quarter" idx="12"/>
          </p:nvPr>
        </p:nvSpPr>
        <p:spPr/>
        <p:txBody>
          <a:bodyPr/>
          <a:lstStyle/>
          <a:p>
            <a:fld id="{75783F52-0FF0-4DE8-B9AE-706FCF6F07B9}" type="slidenum">
              <a:rPr lang="en-US" smtClean="0"/>
              <a:pPr/>
              <a:t>10</a:t>
            </a:fld>
            <a:endParaRPr lang="en-US"/>
          </a:p>
        </p:txBody>
      </p:sp>
    </p:spTree>
    <p:extLst>
      <p:ext uri="{BB962C8B-B14F-4D97-AF65-F5344CB8AC3E}">
        <p14:creationId xmlns:p14="http://schemas.microsoft.com/office/powerpoint/2010/main" val="24035902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35278" y="2428862"/>
            <a:ext cx="5473445" cy="2000277"/>
          </a:xfrm>
        </p:spPr>
        <p:txBody>
          <a:bodyPr>
            <a:normAutofit/>
          </a:bodyPr>
          <a:lstStyle/>
          <a:p>
            <a:pPr algn="l">
              <a:lnSpc>
                <a:spcPct val="100000"/>
              </a:lnSpc>
            </a:pPr>
            <a:r>
              <a:rPr lang="en-US" sz="5400" cap="none" dirty="0" smtClean="0"/>
              <a:t>Communicating</a:t>
            </a:r>
            <a:r>
              <a:rPr lang="en-US" sz="5400" dirty="0" smtClean="0"/>
              <a:t> </a:t>
            </a:r>
            <a:r>
              <a:rPr lang="en-US" sz="6000" dirty="0" smtClean="0"/>
              <a:t/>
            </a:r>
            <a:br>
              <a:rPr lang="en-US" sz="6000" dirty="0" smtClean="0"/>
            </a:br>
            <a:r>
              <a:rPr lang="en-US" sz="6600" dirty="0" smtClean="0"/>
              <a:t>in person</a:t>
            </a:r>
            <a:endParaRPr lang="en-US" sz="6600" dirty="0"/>
          </a:p>
        </p:txBody>
      </p:sp>
      <p:sp>
        <p:nvSpPr>
          <p:cNvPr id="4" name="Slide Number Placeholder 3"/>
          <p:cNvSpPr>
            <a:spLocks noGrp="1"/>
          </p:cNvSpPr>
          <p:nvPr>
            <p:ph type="sldNum" sz="quarter" idx="12"/>
          </p:nvPr>
        </p:nvSpPr>
        <p:spPr/>
        <p:txBody>
          <a:bodyPr/>
          <a:lstStyle/>
          <a:p>
            <a:fld id="{75783F52-0FF0-4DE8-B9AE-706FCF6F07B9}" type="slidenum">
              <a:rPr lang="en-US" smtClean="0"/>
              <a:pPr/>
              <a:t>11</a:t>
            </a:fld>
            <a:endParaRPr lang="en-US"/>
          </a:p>
        </p:txBody>
      </p:sp>
    </p:spTree>
    <p:extLst>
      <p:ext uri="{BB962C8B-B14F-4D97-AF65-F5344CB8AC3E}">
        <p14:creationId xmlns:p14="http://schemas.microsoft.com/office/powerpoint/2010/main" val="73517069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71500" y="2616015"/>
            <a:ext cx="2875430" cy="1625970"/>
          </a:xfrm>
        </p:spPr>
        <p:txBody>
          <a:bodyPr>
            <a:normAutofit/>
          </a:bodyPr>
          <a:lstStyle/>
          <a:p>
            <a:r>
              <a:rPr lang="en-US" sz="5400" dirty="0" smtClean="0"/>
              <a:t>In person</a:t>
            </a:r>
            <a:endParaRPr lang="en-US" sz="5400" dirty="0"/>
          </a:p>
        </p:txBody>
      </p:sp>
      <p:sp>
        <p:nvSpPr>
          <p:cNvPr id="3" name="Content Placeholder 2"/>
          <p:cNvSpPr>
            <a:spLocks noGrp="1"/>
          </p:cNvSpPr>
          <p:nvPr>
            <p:ph idx="1"/>
          </p:nvPr>
        </p:nvSpPr>
        <p:spPr>
          <a:xfrm>
            <a:off x="4152901" y="569066"/>
            <a:ext cx="4686299" cy="5655156"/>
          </a:xfrm>
        </p:spPr>
        <p:txBody>
          <a:bodyPr>
            <a:normAutofit lnSpcReduction="10000"/>
          </a:bodyPr>
          <a:lstStyle/>
          <a:p>
            <a:pPr marL="0" indent="0">
              <a:buNone/>
            </a:pPr>
            <a:r>
              <a:rPr lang="en-US" b="1" dirty="0" smtClean="0"/>
              <a:t>Before / after class</a:t>
            </a:r>
          </a:p>
          <a:p>
            <a:r>
              <a:rPr lang="en-US" dirty="0" smtClean="0"/>
              <a:t>Best for quick questions</a:t>
            </a:r>
          </a:p>
          <a:p>
            <a:r>
              <a:rPr lang="en-US" dirty="0" smtClean="0"/>
              <a:t>Not appropriate for discussing grades</a:t>
            </a:r>
          </a:p>
          <a:p>
            <a:endParaRPr lang="en-US" dirty="0"/>
          </a:p>
          <a:p>
            <a:pPr marL="0" indent="0">
              <a:buNone/>
            </a:pPr>
            <a:r>
              <a:rPr lang="en-US" b="1" dirty="0" smtClean="0"/>
              <a:t>Office hours</a:t>
            </a:r>
          </a:p>
          <a:p>
            <a:r>
              <a:rPr lang="en-US" dirty="0" smtClean="0"/>
              <a:t>Listed on the syllabus</a:t>
            </a:r>
          </a:p>
          <a:p>
            <a:r>
              <a:rPr lang="en-US" dirty="0" smtClean="0"/>
              <a:t>Acceptable to drop in</a:t>
            </a:r>
          </a:p>
          <a:p>
            <a:r>
              <a:rPr lang="en-US" dirty="0"/>
              <a:t>Best for questions, discussion about class work </a:t>
            </a:r>
            <a:r>
              <a:rPr lang="en-US" dirty="0" smtClean="0"/>
              <a:t>or </a:t>
            </a:r>
            <a:r>
              <a:rPr lang="en-US" dirty="0"/>
              <a:t>grades</a:t>
            </a:r>
          </a:p>
          <a:p>
            <a:pPr marL="0" indent="0">
              <a:buNone/>
            </a:pPr>
            <a:endParaRPr lang="en-US" b="1" dirty="0" smtClean="0"/>
          </a:p>
          <a:p>
            <a:pPr marL="0" indent="0">
              <a:buNone/>
            </a:pPr>
            <a:r>
              <a:rPr lang="en-US" b="1" dirty="0" smtClean="0"/>
              <a:t>Scheduled appointment</a:t>
            </a:r>
          </a:p>
          <a:p>
            <a:r>
              <a:rPr lang="en-US" dirty="0" smtClean="0"/>
              <a:t>Set up via email or before/after class</a:t>
            </a:r>
          </a:p>
          <a:p>
            <a:r>
              <a:rPr lang="en-US" dirty="0" smtClean="0"/>
              <a:t>Email ahead if you can’t make it</a:t>
            </a:r>
            <a:endParaRPr lang="en-US" dirty="0"/>
          </a:p>
        </p:txBody>
      </p:sp>
      <p:sp>
        <p:nvSpPr>
          <p:cNvPr id="4" name="Footer Placeholder 3"/>
          <p:cNvSpPr>
            <a:spLocks noGrp="1"/>
          </p:cNvSpPr>
          <p:nvPr>
            <p:ph type="ftr" sz="quarter" idx="11"/>
          </p:nvPr>
        </p:nvSpPr>
        <p:spPr/>
        <p:txBody>
          <a:bodyPr/>
          <a:lstStyle/>
          <a:p>
            <a:r>
              <a:rPr lang="en-US" smtClean="0"/>
              <a:t>Revised May 2015</a:t>
            </a:r>
            <a:endParaRPr lang="en-US"/>
          </a:p>
        </p:txBody>
      </p:sp>
      <p:sp>
        <p:nvSpPr>
          <p:cNvPr id="5" name="Slide Number Placeholder 4"/>
          <p:cNvSpPr>
            <a:spLocks noGrp="1"/>
          </p:cNvSpPr>
          <p:nvPr>
            <p:ph type="sldNum" sz="quarter" idx="12"/>
          </p:nvPr>
        </p:nvSpPr>
        <p:spPr/>
        <p:txBody>
          <a:bodyPr/>
          <a:lstStyle/>
          <a:p>
            <a:fld id="{75783F52-0FF0-4DE8-B9AE-706FCF6F07B9}" type="slidenum">
              <a:rPr lang="en-US" smtClean="0"/>
              <a:pPr/>
              <a:t>12</a:t>
            </a:fld>
            <a:endParaRPr lang="en-US"/>
          </a:p>
        </p:txBody>
      </p:sp>
    </p:spTree>
    <p:extLst>
      <p:ext uri="{BB962C8B-B14F-4D97-AF65-F5344CB8AC3E}">
        <p14:creationId xmlns:p14="http://schemas.microsoft.com/office/powerpoint/2010/main" val="183923314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https://fbcdn-sphotos-e-a.akamaihd.net/hphotos-ak-xaf1/t1.0-9/10314766_10152987956629368_6764087033836209211_n.jpg"/>
          <p:cNvPicPr>
            <a:picLocks noChangeAspect="1" noChangeArrowheads="1"/>
          </p:cNvPicPr>
          <p:nvPr/>
        </p:nvPicPr>
        <p:blipFill rotWithShape="1">
          <a:blip r:embed="rId3">
            <a:extLst>
              <a:ext uri="{28A0092B-C50C-407E-A947-70E740481C1C}">
                <a14:useLocalDpi xmlns:a14="http://schemas.microsoft.com/office/drawing/2010/main" val="0"/>
              </a:ext>
            </a:extLst>
          </a:blip>
          <a:srcRect l="45627" t="17995" r="20930" b="47380"/>
          <a:stretch/>
        </p:blipFill>
        <p:spPr bwMode="auto">
          <a:xfrm>
            <a:off x="7467600" y="4476929"/>
            <a:ext cx="1393699" cy="1923871"/>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ular Callout 1"/>
          <p:cNvSpPr/>
          <p:nvPr/>
        </p:nvSpPr>
        <p:spPr>
          <a:xfrm>
            <a:off x="2362200" y="2961143"/>
            <a:ext cx="4800600" cy="1534657"/>
          </a:xfrm>
          <a:prstGeom prst="wedgeRectCallout">
            <a:avLst>
              <a:gd name="adj1" fmla="val 39147"/>
              <a:gd name="adj2" fmla="val 74297"/>
            </a:avLst>
          </a:prstGeom>
          <a:solidFill>
            <a:schemeClr val="bg2">
              <a:lumMod val="60000"/>
              <a:lumOff val="40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2362200" y="3018472"/>
            <a:ext cx="4800600" cy="1477328"/>
          </a:xfrm>
          <a:prstGeom prst="rect">
            <a:avLst/>
          </a:prstGeom>
          <a:noFill/>
        </p:spPr>
        <p:txBody>
          <a:bodyPr wrap="square" rtlCol="0">
            <a:spAutoFit/>
          </a:bodyPr>
          <a:lstStyle/>
          <a:p>
            <a:pPr algn="ctr"/>
            <a:r>
              <a:rPr lang="en-US" dirty="0" smtClean="0"/>
              <a:t>Don’t ask, “Did I miss anything?” Of course you missed something. You’re more likely to get a positive response if you say, “I’d like to make up whatever I missed. Can you tell me what I should do?”</a:t>
            </a:r>
            <a:endParaRPr lang="en-US" dirty="0"/>
          </a:p>
        </p:txBody>
      </p:sp>
      <p:pic>
        <p:nvPicPr>
          <p:cNvPr id="3075" name="Picture 3" descr="O:\wc_staff\For Directors\Ben's Stuff\BenHeadshot.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04800" y="1773936"/>
            <a:ext cx="1524000" cy="2036064"/>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ular Callout 2"/>
          <p:cNvSpPr/>
          <p:nvPr/>
        </p:nvSpPr>
        <p:spPr>
          <a:xfrm>
            <a:off x="1981200" y="381000"/>
            <a:ext cx="5181600" cy="1500664"/>
          </a:xfrm>
          <a:prstGeom prst="wedgeRectCallout">
            <a:avLst>
              <a:gd name="adj1" fmla="val -44585"/>
              <a:gd name="adj2" fmla="val 75135"/>
            </a:avLst>
          </a:prstGeom>
          <a:solidFill>
            <a:schemeClr val="bg2">
              <a:lumMod val="60000"/>
              <a:lumOff val="40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2057400" y="533400"/>
            <a:ext cx="5029200" cy="1200329"/>
          </a:xfrm>
          <a:prstGeom prst="rect">
            <a:avLst/>
          </a:prstGeom>
          <a:noFill/>
        </p:spPr>
        <p:txBody>
          <a:bodyPr wrap="square" rtlCol="0">
            <a:spAutoFit/>
          </a:bodyPr>
          <a:lstStyle/>
          <a:p>
            <a:pPr algn="ctr"/>
            <a:r>
              <a:rPr lang="en-US" dirty="0" smtClean="0"/>
              <a:t>If you miss a class or come in late, speak to your professor about it briefly at the next opportunity. Don’t just let it slide. She may have a paper to return to you or an announcement to pass along.</a:t>
            </a:r>
            <a:endParaRPr lang="en-US" dirty="0"/>
          </a:p>
        </p:txBody>
      </p:sp>
      <p:sp>
        <p:nvSpPr>
          <p:cNvPr id="5" name="TextBox 4"/>
          <p:cNvSpPr txBox="1"/>
          <p:nvPr/>
        </p:nvSpPr>
        <p:spPr>
          <a:xfrm>
            <a:off x="304800" y="3834825"/>
            <a:ext cx="1524000" cy="584775"/>
          </a:xfrm>
          <a:prstGeom prst="rect">
            <a:avLst/>
          </a:prstGeom>
          <a:noFill/>
        </p:spPr>
        <p:txBody>
          <a:bodyPr wrap="square" rtlCol="0">
            <a:spAutoFit/>
          </a:bodyPr>
          <a:lstStyle/>
          <a:p>
            <a:pPr algn="ctr"/>
            <a:r>
              <a:rPr lang="en-US" sz="1600" dirty="0" smtClean="0"/>
              <a:t>Dr. Ben </a:t>
            </a:r>
            <a:r>
              <a:rPr lang="en-US" sz="1600" dirty="0" err="1" smtClean="0"/>
              <a:t>Rafoth</a:t>
            </a:r>
            <a:r>
              <a:rPr lang="en-US" sz="1600" dirty="0" smtClean="0"/>
              <a:t> English</a:t>
            </a:r>
            <a:endParaRPr lang="en-US" sz="1600" dirty="0"/>
          </a:p>
        </p:txBody>
      </p:sp>
      <p:sp>
        <p:nvSpPr>
          <p:cNvPr id="14" name="TextBox 13"/>
          <p:cNvSpPr txBox="1"/>
          <p:nvPr/>
        </p:nvSpPr>
        <p:spPr>
          <a:xfrm>
            <a:off x="7391400" y="3911025"/>
            <a:ext cx="1524000" cy="584775"/>
          </a:xfrm>
          <a:prstGeom prst="rect">
            <a:avLst/>
          </a:prstGeom>
          <a:noFill/>
        </p:spPr>
        <p:txBody>
          <a:bodyPr wrap="square" rtlCol="0">
            <a:spAutoFit/>
          </a:bodyPr>
          <a:lstStyle/>
          <a:p>
            <a:pPr algn="ctr"/>
            <a:r>
              <a:rPr lang="en-US" sz="1600" dirty="0" smtClean="0"/>
              <a:t>Dr. Tina Perdue</a:t>
            </a:r>
          </a:p>
          <a:p>
            <a:pPr algn="ctr"/>
            <a:r>
              <a:rPr lang="en-US" sz="1600" dirty="0" smtClean="0"/>
              <a:t>English</a:t>
            </a:r>
            <a:endParaRPr lang="en-US" sz="1600" dirty="0"/>
          </a:p>
        </p:txBody>
      </p:sp>
      <p:sp>
        <p:nvSpPr>
          <p:cNvPr id="4" name="Footer Placeholder 3"/>
          <p:cNvSpPr>
            <a:spLocks noGrp="1"/>
          </p:cNvSpPr>
          <p:nvPr>
            <p:ph type="ftr" sz="quarter" idx="11"/>
          </p:nvPr>
        </p:nvSpPr>
        <p:spPr/>
        <p:txBody>
          <a:bodyPr/>
          <a:lstStyle/>
          <a:p>
            <a:r>
              <a:rPr lang="en-US" smtClean="0"/>
              <a:t>Revised May 2015</a:t>
            </a:r>
            <a:endParaRPr lang="en-US"/>
          </a:p>
        </p:txBody>
      </p:sp>
      <p:sp>
        <p:nvSpPr>
          <p:cNvPr id="6" name="Slide Number Placeholder 5"/>
          <p:cNvSpPr>
            <a:spLocks noGrp="1"/>
          </p:cNvSpPr>
          <p:nvPr>
            <p:ph type="sldNum" sz="quarter" idx="12"/>
          </p:nvPr>
        </p:nvSpPr>
        <p:spPr/>
        <p:txBody>
          <a:bodyPr/>
          <a:lstStyle/>
          <a:p>
            <a:fld id="{75783F52-0FF0-4DE8-B9AE-706FCF6F07B9}" type="slidenum">
              <a:rPr lang="en-US" smtClean="0"/>
              <a:pPr/>
              <a:t>13</a:t>
            </a:fld>
            <a:endParaRPr lang="en-US"/>
          </a:p>
        </p:txBody>
      </p:sp>
    </p:spTree>
    <p:extLst>
      <p:ext uri="{BB962C8B-B14F-4D97-AF65-F5344CB8AC3E}">
        <p14:creationId xmlns:p14="http://schemas.microsoft.com/office/powerpoint/2010/main" val="369501777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ular Callout 3"/>
          <p:cNvSpPr/>
          <p:nvPr/>
        </p:nvSpPr>
        <p:spPr>
          <a:xfrm>
            <a:off x="4648200" y="228600"/>
            <a:ext cx="4191000" cy="3706475"/>
          </a:xfrm>
          <a:prstGeom prst="wedgeRectCallout">
            <a:avLst>
              <a:gd name="adj1" fmla="val -745"/>
              <a:gd name="adj2" fmla="val 62064"/>
            </a:avLst>
          </a:prstGeom>
          <a:solidFill>
            <a:schemeClr val="bg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26" name="Picture 2" descr="Kevin Berezansky"/>
          <p:cNvPicPr>
            <a:picLocks noChangeAspect="1" noChangeArrowheads="1"/>
          </p:cNvPicPr>
          <p:nvPr/>
        </p:nvPicPr>
        <p:blipFill rotWithShape="1">
          <a:blip r:embed="rId3">
            <a:extLst>
              <a:ext uri="{28A0092B-C50C-407E-A947-70E740481C1C}">
                <a14:useLocalDpi xmlns:a14="http://schemas.microsoft.com/office/drawing/2010/main" val="0"/>
              </a:ext>
            </a:extLst>
          </a:blip>
          <a:srcRect l="20257" t="17722" r="22589" b="18752"/>
          <a:stretch/>
        </p:blipFill>
        <p:spPr bwMode="auto">
          <a:xfrm>
            <a:off x="7086600" y="4114800"/>
            <a:ext cx="1360968" cy="1912089"/>
          </a:xfrm>
          <a:prstGeom prst="rect">
            <a:avLst/>
          </a:prstGeom>
          <a:noFill/>
          <a:extLst>
            <a:ext uri="{909E8E84-426E-40DD-AFC4-6F175D3DCCD1}">
              <a14:hiddenFill xmlns:a14="http://schemas.microsoft.com/office/drawing/2010/main">
                <a:solidFill>
                  <a:srgbClr val="FFFFFF"/>
                </a:solidFill>
              </a14:hiddenFill>
            </a:ext>
          </a:extLst>
        </p:spPr>
      </p:pic>
      <p:sp>
        <p:nvSpPr>
          <p:cNvPr id="8" name="Rectangle 7"/>
          <p:cNvSpPr/>
          <p:nvPr/>
        </p:nvSpPr>
        <p:spPr>
          <a:xfrm>
            <a:off x="4724400" y="381000"/>
            <a:ext cx="4038600" cy="3477875"/>
          </a:xfrm>
          <a:prstGeom prst="rect">
            <a:avLst/>
          </a:prstGeom>
          <a:noFill/>
          <a:ln>
            <a:noFill/>
          </a:ln>
        </p:spPr>
        <p:txBody>
          <a:bodyPr wrap="square">
            <a:spAutoFit/>
          </a:bodyPr>
          <a:lstStyle/>
          <a:p>
            <a:pPr algn="ctr"/>
            <a:r>
              <a:rPr lang="en-US" sz="2000" dirty="0"/>
              <a:t>Most </a:t>
            </a:r>
            <a:r>
              <a:rPr lang="en-US" sz="2000" dirty="0" smtClean="0"/>
              <a:t>students’ </a:t>
            </a:r>
            <a:r>
              <a:rPr lang="en-US" sz="2000" dirty="0"/>
              <a:t>horror stories come from </a:t>
            </a:r>
            <a:r>
              <a:rPr lang="en-US" sz="2000" dirty="0" smtClean="0"/>
              <a:t>naïve </a:t>
            </a:r>
            <a:r>
              <a:rPr lang="en-US" sz="2000" dirty="0"/>
              <a:t>expectations about how much time they will get from academic advisors once the flood of human need washes over them during PIN number season. </a:t>
            </a:r>
            <a:r>
              <a:rPr lang="en-US" sz="2000" b="1" dirty="0" smtClean="0"/>
              <a:t>I </a:t>
            </a:r>
            <a:r>
              <a:rPr lang="en-US" sz="2000" b="1" dirty="0"/>
              <a:t>urge </a:t>
            </a:r>
            <a:r>
              <a:rPr lang="en-US" sz="2000" b="1" dirty="0" smtClean="0"/>
              <a:t>freshmen </a:t>
            </a:r>
            <a:r>
              <a:rPr lang="en-US" sz="2000" b="1" dirty="0"/>
              <a:t>to see advisors in the first two weeks</a:t>
            </a:r>
            <a:r>
              <a:rPr lang="en-US" sz="2000" dirty="0"/>
              <a:t> so they can have a conversation about their goals and </a:t>
            </a:r>
            <a:r>
              <a:rPr lang="en-US" sz="2000" dirty="0" smtClean="0"/>
              <a:t>get </a:t>
            </a:r>
            <a:r>
              <a:rPr lang="en-US" sz="2000" dirty="0"/>
              <a:t>some </a:t>
            </a:r>
            <a:r>
              <a:rPr lang="en-US" sz="2000" dirty="0" smtClean="0"/>
              <a:t>tips </a:t>
            </a:r>
            <a:r>
              <a:rPr lang="en-US" sz="2000" dirty="0"/>
              <a:t>on how to do well </a:t>
            </a:r>
            <a:r>
              <a:rPr lang="en-US" sz="2000" dirty="0" smtClean="0"/>
              <a:t>in their </a:t>
            </a:r>
            <a:r>
              <a:rPr lang="en-US" sz="2000" dirty="0"/>
              <a:t>major</a:t>
            </a:r>
            <a:r>
              <a:rPr lang="en-US" sz="2000" dirty="0" smtClean="0"/>
              <a:t>.  </a:t>
            </a:r>
            <a:endParaRPr lang="en-US" sz="2400" dirty="0"/>
          </a:p>
        </p:txBody>
      </p:sp>
      <p:sp>
        <p:nvSpPr>
          <p:cNvPr id="3" name="TextBox 2"/>
          <p:cNvSpPr txBox="1"/>
          <p:nvPr/>
        </p:nvSpPr>
        <p:spPr>
          <a:xfrm>
            <a:off x="5029200" y="6087070"/>
            <a:ext cx="3510516" cy="923330"/>
          </a:xfrm>
          <a:prstGeom prst="rect">
            <a:avLst/>
          </a:prstGeom>
          <a:noFill/>
        </p:spPr>
        <p:txBody>
          <a:bodyPr wrap="square" rtlCol="0">
            <a:spAutoFit/>
          </a:bodyPr>
          <a:lstStyle/>
          <a:p>
            <a:pPr algn="r"/>
            <a:r>
              <a:rPr lang="en-US" dirty="0"/>
              <a:t> </a:t>
            </a:r>
            <a:r>
              <a:rPr lang="en-US" dirty="0" smtClean="0"/>
              <a:t>Kevin </a:t>
            </a:r>
            <a:r>
              <a:rPr lang="en-US" dirty="0" err="1" smtClean="0"/>
              <a:t>Berezansky</a:t>
            </a:r>
            <a:endParaRPr lang="en-US" dirty="0" smtClean="0"/>
          </a:p>
          <a:p>
            <a:pPr algn="r"/>
            <a:r>
              <a:rPr lang="en-US" dirty="0" smtClean="0"/>
              <a:t>Honors </a:t>
            </a:r>
            <a:r>
              <a:rPr lang="en-US" dirty="0"/>
              <a:t>College associate director</a:t>
            </a:r>
            <a:endParaRPr lang="en-US" sz="2000" dirty="0"/>
          </a:p>
          <a:p>
            <a:pPr algn="r"/>
            <a:endParaRPr lang="en-US" dirty="0"/>
          </a:p>
        </p:txBody>
      </p:sp>
      <p:sp>
        <p:nvSpPr>
          <p:cNvPr id="2" name="Title 1"/>
          <p:cNvSpPr>
            <a:spLocks noGrp="1"/>
          </p:cNvSpPr>
          <p:nvPr>
            <p:ph type="title"/>
          </p:nvPr>
        </p:nvSpPr>
        <p:spPr>
          <a:xfrm>
            <a:off x="571500" y="1866900"/>
            <a:ext cx="2875430" cy="3124200"/>
          </a:xfrm>
        </p:spPr>
        <p:txBody>
          <a:bodyPr>
            <a:normAutofit/>
          </a:bodyPr>
          <a:lstStyle/>
          <a:p>
            <a:r>
              <a:rPr lang="en-US" sz="5400" dirty="0" smtClean="0"/>
              <a:t>Talk to your advisor, too!</a:t>
            </a:r>
            <a:endParaRPr lang="en-US" sz="5400" dirty="0"/>
          </a:p>
        </p:txBody>
      </p:sp>
      <p:sp>
        <p:nvSpPr>
          <p:cNvPr id="5" name="Footer Placeholder 4"/>
          <p:cNvSpPr>
            <a:spLocks noGrp="1"/>
          </p:cNvSpPr>
          <p:nvPr>
            <p:ph type="ftr" sz="quarter" idx="11"/>
          </p:nvPr>
        </p:nvSpPr>
        <p:spPr/>
        <p:txBody>
          <a:bodyPr/>
          <a:lstStyle/>
          <a:p>
            <a:r>
              <a:rPr lang="en-US" smtClean="0"/>
              <a:t>Revised May 2015</a:t>
            </a:r>
            <a:endParaRPr lang="en-US"/>
          </a:p>
        </p:txBody>
      </p:sp>
      <p:sp>
        <p:nvSpPr>
          <p:cNvPr id="6" name="Slide Number Placeholder 5"/>
          <p:cNvSpPr>
            <a:spLocks noGrp="1"/>
          </p:cNvSpPr>
          <p:nvPr>
            <p:ph type="sldNum" sz="quarter" idx="12"/>
          </p:nvPr>
        </p:nvSpPr>
        <p:spPr/>
        <p:txBody>
          <a:bodyPr/>
          <a:lstStyle/>
          <a:p>
            <a:fld id="{75783F52-0FF0-4DE8-B9AE-706FCF6F07B9}" type="slidenum">
              <a:rPr lang="en-US" smtClean="0"/>
              <a:pPr/>
              <a:t>14</a:t>
            </a:fld>
            <a:endParaRPr lang="en-US"/>
          </a:p>
        </p:txBody>
      </p:sp>
    </p:spTree>
    <p:extLst>
      <p:ext uri="{BB962C8B-B14F-4D97-AF65-F5344CB8AC3E}">
        <p14:creationId xmlns:p14="http://schemas.microsoft.com/office/powerpoint/2010/main" val="109355070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44778" y="2428862"/>
            <a:ext cx="5854445" cy="2000277"/>
          </a:xfrm>
        </p:spPr>
        <p:txBody>
          <a:bodyPr>
            <a:normAutofit/>
          </a:bodyPr>
          <a:lstStyle/>
          <a:p>
            <a:pPr algn="l"/>
            <a:r>
              <a:rPr lang="en-US" sz="5900" cap="none" dirty="0" smtClean="0"/>
              <a:t>Communicating</a:t>
            </a:r>
            <a:r>
              <a:rPr lang="en-US" sz="6600" dirty="0" smtClean="0"/>
              <a:t> </a:t>
            </a:r>
            <a:r>
              <a:rPr lang="en-US" sz="7800" dirty="0" smtClean="0"/>
              <a:t>via email</a:t>
            </a:r>
            <a:endParaRPr lang="en-US" sz="7800" dirty="0"/>
          </a:p>
        </p:txBody>
      </p:sp>
      <p:sp>
        <p:nvSpPr>
          <p:cNvPr id="4" name="Slide Number Placeholder 3"/>
          <p:cNvSpPr>
            <a:spLocks noGrp="1"/>
          </p:cNvSpPr>
          <p:nvPr>
            <p:ph type="sldNum" sz="quarter" idx="12"/>
          </p:nvPr>
        </p:nvSpPr>
        <p:spPr/>
        <p:txBody>
          <a:bodyPr/>
          <a:lstStyle/>
          <a:p>
            <a:fld id="{75783F52-0FF0-4DE8-B9AE-706FCF6F07B9}" type="slidenum">
              <a:rPr lang="en-US" smtClean="0"/>
              <a:pPr/>
              <a:t>15</a:t>
            </a:fld>
            <a:endParaRPr lang="en-US"/>
          </a:p>
        </p:txBody>
      </p:sp>
    </p:spTree>
    <p:extLst>
      <p:ext uri="{BB962C8B-B14F-4D97-AF65-F5344CB8AC3E}">
        <p14:creationId xmlns:p14="http://schemas.microsoft.com/office/powerpoint/2010/main" val="402183406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71500" y="2349315"/>
            <a:ext cx="2875430" cy="2159370"/>
          </a:xfrm>
        </p:spPr>
        <p:txBody>
          <a:bodyPr>
            <a:normAutofit/>
          </a:bodyPr>
          <a:lstStyle/>
          <a:p>
            <a:r>
              <a:rPr lang="en-US" sz="4800" dirty="0" smtClean="0"/>
              <a:t>When emailing, DO…</a:t>
            </a:r>
            <a:endParaRPr lang="en-US" sz="4800" dirty="0"/>
          </a:p>
        </p:txBody>
      </p:sp>
      <p:sp>
        <p:nvSpPr>
          <p:cNvPr id="3" name="Content Placeholder 2"/>
          <p:cNvSpPr>
            <a:spLocks noGrp="1"/>
          </p:cNvSpPr>
          <p:nvPr>
            <p:ph idx="1"/>
          </p:nvPr>
        </p:nvSpPr>
        <p:spPr>
          <a:xfrm>
            <a:off x="4038600" y="1503733"/>
            <a:ext cx="4686299" cy="3850534"/>
          </a:xfrm>
        </p:spPr>
        <p:txBody>
          <a:bodyPr/>
          <a:lstStyle/>
          <a:p>
            <a:r>
              <a:rPr lang="en-US" b="1" dirty="0" smtClean="0"/>
              <a:t>Read your syllabus first</a:t>
            </a:r>
          </a:p>
          <a:p>
            <a:r>
              <a:rPr lang="en-US" dirty="0" smtClean="0"/>
              <a:t>Use a specific subject line (“override for JRNL 326” is better than “need class”)</a:t>
            </a:r>
          </a:p>
          <a:p>
            <a:r>
              <a:rPr lang="en-US" dirty="0" smtClean="0"/>
              <a:t>Address your professor as “Professor” or “Dr.”</a:t>
            </a:r>
          </a:p>
          <a:p>
            <a:r>
              <a:rPr lang="en-US" dirty="0" smtClean="0"/>
              <a:t>Be concise</a:t>
            </a:r>
          </a:p>
          <a:p>
            <a:r>
              <a:rPr lang="en-US" dirty="0" smtClean="0"/>
              <a:t>Include your full name unless you have an email signature</a:t>
            </a:r>
          </a:p>
          <a:p>
            <a:r>
              <a:rPr lang="en-US" dirty="0" smtClean="0"/>
              <a:t>Keep in mind: email is </a:t>
            </a:r>
            <a:r>
              <a:rPr lang="en-US" i="1" dirty="0" smtClean="0"/>
              <a:t>not</a:t>
            </a:r>
            <a:r>
              <a:rPr lang="en-US" dirty="0" smtClean="0"/>
              <a:t> confidential</a:t>
            </a:r>
          </a:p>
        </p:txBody>
      </p:sp>
      <p:sp>
        <p:nvSpPr>
          <p:cNvPr id="4" name="Footer Placeholder 3"/>
          <p:cNvSpPr>
            <a:spLocks noGrp="1"/>
          </p:cNvSpPr>
          <p:nvPr>
            <p:ph type="ftr" sz="quarter" idx="11"/>
          </p:nvPr>
        </p:nvSpPr>
        <p:spPr/>
        <p:txBody>
          <a:bodyPr/>
          <a:lstStyle/>
          <a:p>
            <a:r>
              <a:rPr lang="en-US" smtClean="0"/>
              <a:t>Revised May 2015</a:t>
            </a:r>
            <a:endParaRPr lang="en-US"/>
          </a:p>
        </p:txBody>
      </p:sp>
      <p:sp>
        <p:nvSpPr>
          <p:cNvPr id="5" name="Slide Number Placeholder 4"/>
          <p:cNvSpPr>
            <a:spLocks noGrp="1"/>
          </p:cNvSpPr>
          <p:nvPr>
            <p:ph type="sldNum" sz="quarter" idx="12"/>
          </p:nvPr>
        </p:nvSpPr>
        <p:spPr/>
        <p:txBody>
          <a:bodyPr/>
          <a:lstStyle/>
          <a:p>
            <a:fld id="{75783F52-0FF0-4DE8-B9AE-706FCF6F07B9}" type="slidenum">
              <a:rPr lang="en-US" smtClean="0"/>
              <a:pPr/>
              <a:t>16</a:t>
            </a:fld>
            <a:endParaRPr lang="en-US"/>
          </a:p>
        </p:txBody>
      </p:sp>
    </p:spTree>
    <p:extLst>
      <p:ext uri="{BB962C8B-B14F-4D97-AF65-F5344CB8AC3E}">
        <p14:creationId xmlns:p14="http://schemas.microsoft.com/office/powerpoint/2010/main" val="295852149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71500" y="2349315"/>
            <a:ext cx="2875430" cy="2159370"/>
          </a:xfrm>
        </p:spPr>
        <p:txBody>
          <a:bodyPr>
            <a:normAutofit/>
          </a:bodyPr>
          <a:lstStyle/>
          <a:p>
            <a:r>
              <a:rPr lang="en-US" sz="4800" dirty="0" smtClean="0"/>
              <a:t>When emailing, DON’T…</a:t>
            </a:r>
            <a:endParaRPr lang="en-US" sz="4800" dirty="0"/>
          </a:p>
        </p:txBody>
      </p:sp>
      <p:sp>
        <p:nvSpPr>
          <p:cNvPr id="3" name="Content Placeholder 2"/>
          <p:cNvSpPr>
            <a:spLocks noGrp="1"/>
          </p:cNvSpPr>
          <p:nvPr>
            <p:ph idx="1"/>
          </p:nvPr>
        </p:nvSpPr>
        <p:spPr>
          <a:xfrm>
            <a:off x="4038600" y="1503733"/>
            <a:ext cx="4686299" cy="3850534"/>
          </a:xfrm>
        </p:spPr>
        <p:txBody>
          <a:bodyPr/>
          <a:lstStyle/>
          <a:p>
            <a:r>
              <a:rPr lang="en-US" dirty="0" smtClean="0"/>
              <a:t>USE ALL CAPS or write like ur </a:t>
            </a:r>
            <a:r>
              <a:rPr lang="en-US" dirty="0" err="1" smtClean="0"/>
              <a:t>txtng</a:t>
            </a:r>
            <a:endParaRPr lang="en-US" dirty="0" smtClean="0"/>
          </a:p>
          <a:p>
            <a:r>
              <a:rPr lang="en-US" dirty="0" smtClean="0"/>
              <a:t>Send multiple emails if you don’t get a response right away</a:t>
            </a:r>
          </a:p>
          <a:p>
            <a:r>
              <a:rPr lang="en-US" dirty="0" smtClean="0"/>
              <a:t>Send attachments other than .</a:t>
            </a:r>
            <a:r>
              <a:rPr lang="en-US" dirty="0" err="1" smtClean="0"/>
              <a:t>docx</a:t>
            </a:r>
            <a:r>
              <a:rPr lang="en-US" dirty="0" smtClean="0"/>
              <a:t> or PDF</a:t>
            </a:r>
          </a:p>
          <a:p>
            <a:r>
              <a:rPr lang="en-US" dirty="0" smtClean="0"/>
              <a:t>Demand or assume anything. Always better to ask questions.</a:t>
            </a:r>
          </a:p>
          <a:p>
            <a:r>
              <a:rPr lang="en-US" b="1" dirty="0" smtClean="0"/>
              <a:t>Attempt a sensitive discussion or dispute a grade</a:t>
            </a:r>
          </a:p>
        </p:txBody>
      </p:sp>
      <p:sp>
        <p:nvSpPr>
          <p:cNvPr id="4" name="Footer Placeholder 3"/>
          <p:cNvSpPr>
            <a:spLocks noGrp="1"/>
          </p:cNvSpPr>
          <p:nvPr>
            <p:ph type="ftr" sz="quarter" idx="11"/>
          </p:nvPr>
        </p:nvSpPr>
        <p:spPr/>
        <p:txBody>
          <a:bodyPr/>
          <a:lstStyle/>
          <a:p>
            <a:r>
              <a:rPr lang="en-US" smtClean="0"/>
              <a:t>Revised May 2015</a:t>
            </a:r>
            <a:endParaRPr lang="en-US"/>
          </a:p>
        </p:txBody>
      </p:sp>
      <p:sp>
        <p:nvSpPr>
          <p:cNvPr id="5" name="Slide Number Placeholder 4"/>
          <p:cNvSpPr>
            <a:spLocks noGrp="1"/>
          </p:cNvSpPr>
          <p:nvPr>
            <p:ph type="sldNum" sz="quarter" idx="12"/>
          </p:nvPr>
        </p:nvSpPr>
        <p:spPr/>
        <p:txBody>
          <a:bodyPr/>
          <a:lstStyle/>
          <a:p>
            <a:fld id="{75783F52-0FF0-4DE8-B9AE-706FCF6F07B9}" type="slidenum">
              <a:rPr lang="en-US" smtClean="0"/>
              <a:pPr/>
              <a:t>17</a:t>
            </a:fld>
            <a:endParaRPr lang="en-US"/>
          </a:p>
        </p:txBody>
      </p:sp>
    </p:spTree>
    <p:extLst>
      <p:ext uri="{BB962C8B-B14F-4D97-AF65-F5344CB8AC3E}">
        <p14:creationId xmlns:p14="http://schemas.microsoft.com/office/powerpoint/2010/main" val="22065193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911478" y="2847962"/>
            <a:ext cx="5321045" cy="1162077"/>
          </a:xfrm>
        </p:spPr>
        <p:txBody>
          <a:bodyPr>
            <a:normAutofit/>
          </a:bodyPr>
          <a:lstStyle/>
          <a:p>
            <a:pPr algn="l"/>
            <a:r>
              <a:rPr lang="en-US" sz="6600" dirty="0" smtClean="0"/>
              <a:t>examples</a:t>
            </a:r>
            <a:endParaRPr lang="en-US" sz="6600" dirty="0"/>
          </a:p>
        </p:txBody>
      </p:sp>
      <p:sp>
        <p:nvSpPr>
          <p:cNvPr id="3" name="Slide Number Placeholder 2"/>
          <p:cNvSpPr>
            <a:spLocks noGrp="1"/>
          </p:cNvSpPr>
          <p:nvPr>
            <p:ph type="sldNum" sz="quarter" idx="12"/>
          </p:nvPr>
        </p:nvSpPr>
        <p:spPr/>
        <p:txBody>
          <a:bodyPr/>
          <a:lstStyle/>
          <a:p>
            <a:fld id="{75783F52-0FF0-4DE8-B9AE-706FCF6F07B9}" type="slidenum">
              <a:rPr lang="en-US" smtClean="0"/>
              <a:pPr/>
              <a:t>18</a:t>
            </a:fld>
            <a:endParaRPr lang="en-US"/>
          </a:p>
        </p:txBody>
      </p:sp>
    </p:spTree>
    <p:extLst>
      <p:ext uri="{BB962C8B-B14F-4D97-AF65-F5344CB8AC3E}">
        <p14:creationId xmlns:p14="http://schemas.microsoft.com/office/powerpoint/2010/main" val="277767815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71500" y="2349315"/>
            <a:ext cx="2875430" cy="2159370"/>
          </a:xfrm>
        </p:spPr>
        <p:txBody>
          <a:bodyPr>
            <a:normAutofit/>
          </a:bodyPr>
          <a:lstStyle/>
          <a:p>
            <a:r>
              <a:rPr lang="en-US" sz="5000" cap="none" dirty="0" smtClean="0"/>
              <a:t>Real </a:t>
            </a:r>
            <a:r>
              <a:rPr lang="en-US" sz="5000" dirty="0"/>
              <a:t>s</a:t>
            </a:r>
            <a:r>
              <a:rPr lang="en-US" sz="5000" cap="none" dirty="0" smtClean="0"/>
              <a:t>tudent </a:t>
            </a:r>
            <a:r>
              <a:rPr lang="en-US" sz="5000" dirty="0"/>
              <a:t>e</a:t>
            </a:r>
            <a:r>
              <a:rPr lang="en-US" sz="5000" cap="none" dirty="0" smtClean="0"/>
              <a:t>mails</a:t>
            </a:r>
            <a:r>
              <a:rPr lang="en-US" sz="4400" dirty="0" smtClean="0">
                <a:latin typeface="Adobe Caslon Pro Bold" pitchFamily="18" charset="0"/>
              </a:rPr>
              <a:t>*</a:t>
            </a:r>
            <a:endParaRPr lang="en-US" sz="4400" dirty="0">
              <a:latin typeface="Adobe Caslon Pro Bold" pitchFamily="18" charset="0"/>
            </a:endParaRPr>
          </a:p>
        </p:txBody>
      </p:sp>
      <p:sp>
        <p:nvSpPr>
          <p:cNvPr id="3" name="Content Placeholder 2"/>
          <p:cNvSpPr>
            <a:spLocks noGrp="1"/>
          </p:cNvSpPr>
          <p:nvPr>
            <p:ph idx="1"/>
          </p:nvPr>
        </p:nvSpPr>
        <p:spPr>
          <a:xfrm>
            <a:off x="4038600" y="1219200"/>
            <a:ext cx="4686299" cy="4419600"/>
          </a:xfrm>
        </p:spPr>
        <p:txBody>
          <a:bodyPr>
            <a:noAutofit/>
          </a:bodyPr>
          <a:lstStyle/>
          <a:p>
            <a:pPr marL="68580" indent="0">
              <a:buNone/>
            </a:pPr>
            <a:r>
              <a:rPr lang="en-US" sz="2400" dirty="0"/>
              <a:t>How could this student have communicated better?</a:t>
            </a:r>
          </a:p>
          <a:p>
            <a:pPr marL="68580" indent="0">
              <a:buNone/>
            </a:pPr>
            <a:endParaRPr lang="en-US" sz="2400" dirty="0">
              <a:solidFill>
                <a:schemeClr val="tx1"/>
              </a:solidFill>
            </a:endParaRPr>
          </a:p>
          <a:p>
            <a:pPr marL="68580" indent="0">
              <a:buNone/>
            </a:pPr>
            <a:r>
              <a:rPr lang="en-US" sz="2400" dirty="0" smtClean="0">
                <a:solidFill>
                  <a:schemeClr val="tx1"/>
                </a:solidFill>
              </a:rPr>
              <a:t>"hey, professor.  this </a:t>
            </a:r>
            <a:r>
              <a:rPr lang="en-US" sz="2400" dirty="0">
                <a:solidFill>
                  <a:schemeClr val="tx1"/>
                </a:solidFill>
              </a:rPr>
              <a:t>is ___and I'm in your ___ class but have been </a:t>
            </a:r>
            <a:r>
              <a:rPr lang="en-US" sz="2400" dirty="0" smtClean="0">
                <a:solidFill>
                  <a:schemeClr val="tx1"/>
                </a:solidFill>
              </a:rPr>
              <a:t>busy working at my job </a:t>
            </a:r>
            <a:r>
              <a:rPr lang="en-US" sz="2400" dirty="0">
                <a:solidFill>
                  <a:schemeClr val="tx1"/>
                </a:solidFill>
              </a:rPr>
              <a:t>for the past couple weeks so </a:t>
            </a:r>
            <a:r>
              <a:rPr lang="en-US" sz="2400" dirty="0" err="1">
                <a:solidFill>
                  <a:schemeClr val="tx1"/>
                </a:solidFill>
              </a:rPr>
              <a:t>i</a:t>
            </a:r>
            <a:r>
              <a:rPr lang="en-US" sz="2400" dirty="0">
                <a:solidFill>
                  <a:schemeClr val="tx1"/>
                </a:solidFill>
              </a:rPr>
              <a:t> have missed the first few classes. just wondering if there is anything important that </a:t>
            </a:r>
            <a:r>
              <a:rPr lang="en-US" sz="2400" dirty="0" err="1">
                <a:solidFill>
                  <a:schemeClr val="tx1"/>
                </a:solidFill>
              </a:rPr>
              <a:t>i</a:t>
            </a:r>
            <a:r>
              <a:rPr lang="en-US" sz="2400" dirty="0">
                <a:solidFill>
                  <a:schemeClr val="tx1"/>
                </a:solidFill>
              </a:rPr>
              <a:t> have </a:t>
            </a:r>
            <a:r>
              <a:rPr lang="en-US" sz="2400" dirty="0" smtClean="0">
                <a:solidFill>
                  <a:schemeClr val="tx1"/>
                </a:solidFill>
              </a:rPr>
              <a:t>missed."</a:t>
            </a:r>
            <a:endParaRPr lang="en-US" sz="2400" dirty="0">
              <a:solidFill>
                <a:schemeClr val="tx1"/>
              </a:solidFill>
            </a:endParaRPr>
          </a:p>
        </p:txBody>
      </p:sp>
      <p:sp>
        <p:nvSpPr>
          <p:cNvPr id="4" name="TextBox 3"/>
          <p:cNvSpPr txBox="1"/>
          <p:nvPr/>
        </p:nvSpPr>
        <p:spPr>
          <a:xfrm>
            <a:off x="6858000" y="6324600"/>
            <a:ext cx="2971800" cy="292388"/>
          </a:xfrm>
          <a:prstGeom prst="rect">
            <a:avLst/>
          </a:prstGeom>
          <a:noFill/>
        </p:spPr>
        <p:txBody>
          <a:bodyPr wrap="square" rtlCol="0">
            <a:spAutoFit/>
          </a:bodyPr>
          <a:lstStyle/>
          <a:p>
            <a:r>
              <a:rPr lang="en-US" sz="1300" dirty="0" smtClean="0"/>
              <a:t>*not IUP students, of course</a:t>
            </a:r>
            <a:endParaRPr lang="en-US" sz="1300" dirty="0"/>
          </a:p>
        </p:txBody>
      </p:sp>
      <p:sp>
        <p:nvSpPr>
          <p:cNvPr id="5" name="Footer Placeholder 4"/>
          <p:cNvSpPr>
            <a:spLocks noGrp="1"/>
          </p:cNvSpPr>
          <p:nvPr>
            <p:ph type="ftr" sz="quarter" idx="11"/>
          </p:nvPr>
        </p:nvSpPr>
        <p:spPr/>
        <p:txBody>
          <a:bodyPr/>
          <a:lstStyle/>
          <a:p>
            <a:r>
              <a:rPr lang="en-US" smtClean="0"/>
              <a:t>Revised May 2015</a:t>
            </a:r>
            <a:endParaRPr lang="en-US"/>
          </a:p>
        </p:txBody>
      </p:sp>
      <p:sp>
        <p:nvSpPr>
          <p:cNvPr id="6" name="Slide Number Placeholder 5"/>
          <p:cNvSpPr>
            <a:spLocks noGrp="1"/>
          </p:cNvSpPr>
          <p:nvPr>
            <p:ph type="sldNum" sz="quarter" idx="12"/>
          </p:nvPr>
        </p:nvSpPr>
        <p:spPr/>
        <p:txBody>
          <a:bodyPr/>
          <a:lstStyle/>
          <a:p>
            <a:fld id="{75783F52-0FF0-4DE8-B9AE-706FCF6F07B9}" type="slidenum">
              <a:rPr lang="en-US" smtClean="0"/>
              <a:pPr/>
              <a:t>19</a:t>
            </a:fld>
            <a:endParaRPr lang="en-US"/>
          </a:p>
        </p:txBody>
      </p:sp>
    </p:spTree>
    <p:extLst>
      <p:ext uri="{BB962C8B-B14F-4D97-AF65-F5344CB8AC3E}">
        <p14:creationId xmlns:p14="http://schemas.microsoft.com/office/powerpoint/2010/main" val="6701226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571500" y="559678"/>
            <a:ext cx="8191500" cy="889741"/>
          </a:xfrm>
        </p:spPr>
        <p:txBody>
          <a:bodyPr>
            <a:normAutofit/>
          </a:bodyPr>
          <a:lstStyle/>
          <a:p>
            <a:pPr algn="l"/>
            <a:r>
              <a:rPr lang="en-US" b="1" dirty="0"/>
              <a:t>Welcome to the Writing </a:t>
            </a:r>
            <a:r>
              <a:rPr lang="en-US" b="1" dirty="0" smtClean="0"/>
              <a:t>Center!</a:t>
            </a:r>
            <a:endParaRPr lang="en-US" dirty="0"/>
          </a:p>
        </p:txBody>
      </p:sp>
      <p:grpSp>
        <p:nvGrpSpPr>
          <p:cNvPr id="6" name="Group 5"/>
          <p:cNvGrpSpPr/>
          <p:nvPr/>
        </p:nvGrpSpPr>
        <p:grpSpPr>
          <a:xfrm>
            <a:off x="152400" y="4195388"/>
            <a:ext cx="4961190" cy="1430983"/>
            <a:chOff x="475904" y="4782347"/>
            <a:chExt cx="4961190" cy="1430983"/>
          </a:xfrm>
        </p:grpSpPr>
        <p:graphicFrame>
          <p:nvGraphicFramePr>
            <p:cNvPr id="8" name="Diagram 7"/>
            <p:cNvGraphicFramePr/>
            <p:nvPr>
              <p:extLst/>
            </p:nvPr>
          </p:nvGraphicFramePr>
          <p:xfrm>
            <a:off x="493059" y="5603730"/>
            <a:ext cx="4944035" cy="6096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9" name="TextBox 8"/>
            <p:cNvSpPr txBox="1"/>
            <p:nvPr/>
          </p:nvSpPr>
          <p:spPr>
            <a:xfrm>
              <a:off x="475904" y="4782347"/>
              <a:ext cx="4629496" cy="830997"/>
            </a:xfrm>
            <a:prstGeom prst="rect">
              <a:avLst/>
            </a:prstGeom>
            <a:noFill/>
          </p:spPr>
          <p:txBody>
            <a:bodyPr wrap="square" rtlCol="0">
              <a:spAutoFit/>
            </a:bodyPr>
            <a:lstStyle/>
            <a:p>
              <a:pPr eaLnBrk="1" fontAlgn="auto" hangingPunct="1">
                <a:spcBef>
                  <a:spcPts val="0"/>
                </a:spcBef>
                <a:spcAft>
                  <a:spcPts val="0"/>
                </a:spcAft>
              </a:pPr>
              <a:r>
                <a:rPr lang="en-US" sz="2400" i="1" dirty="0" smtClean="0">
                  <a:solidFill>
                    <a:prstClr val="black"/>
                  </a:solidFill>
                  <a:latin typeface="Candara"/>
                </a:rPr>
                <a:t>Writing Center tutors can help with every part of the writing process.</a:t>
              </a:r>
              <a:endParaRPr lang="en-US" sz="2400" i="1" dirty="0">
                <a:solidFill>
                  <a:prstClr val="black"/>
                </a:solidFill>
                <a:latin typeface="Candara"/>
              </a:endParaRPr>
            </a:p>
          </p:txBody>
        </p:sp>
      </p:grpSp>
      <p:grpSp>
        <p:nvGrpSpPr>
          <p:cNvPr id="10" name="Group 9"/>
          <p:cNvGrpSpPr/>
          <p:nvPr/>
        </p:nvGrpSpPr>
        <p:grpSpPr>
          <a:xfrm>
            <a:off x="5486400" y="2121171"/>
            <a:ext cx="3276600" cy="3593829"/>
            <a:chOff x="5767710" y="2042122"/>
            <a:chExt cx="3276600" cy="3593829"/>
          </a:xfrm>
        </p:grpSpPr>
        <p:pic>
          <p:nvPicPr>
            <p:cNvPr id="11" name="Picture 6" descr="http://valenciacollege.edu/library/images/MLA_APA_Styles.png"/>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357067" y="4835851"/>
              <a:ext cx="2333625" cy="800100"/>
            </a:xfrm>
            <a:prstGeom prst="rect">
              <a:avLst/>
            </a:prstGeom>
            <a:noFill/>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grpSp>
          <p:nvGrpSpPr>
            <p:cNvPr id="12" name="Group 11"/>
            <p:cNvGrpSpPr/>
            <p:nvPr/>
          </p:nvGrpSpPr>
          <p:grpSpPr>
            <a:xfrm>
              <a:off x="6757275" y="2042122"/>
              <a:ext cx="1283222" cy="1309191"/>
              <a:chOff x="376567" y="4495800"/>
              <a:chExt cx="2184175" cy="2018474"/>
            </a:xfrm>
            <a:effectLst>
              <a:outerShdw blurRad="50800" dist="38100" dir="2700000" algn="tl" rotWithShape="0">
                <a:prstClr val="black">
                  <a:alpha val="40000"/>
                </a:prstClr>
              </a:outerShdw>
            </a:effectLst>
          </p:grpSpPr>
          <p:pic>
            <p:nvPicPr>
              <p:cNvPr id="14" name="Picture 12" descr="http://img.docstoccdn.com/thumb/orig/110965330.png"/>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999378" y="4495800"/>
                <a:ext cx="1561364" cy="2018474"/>
              </a:xfrm>
              <a:prstGeom prst="rect">
                <a:avLst/>
              </a:prstGeom>
              <a:noFill/>
              <a:ln w="38100">
                <a:solidFill>
                  <a:schemeClr val="bg1"/>
                </a:solidFill>
              </a:ln>
              <a:extLst>
                <a:ext uri="{909E8E84-426E-40DD-AFC4-6F175D3DCCD1}">
                  <a14:hiddenFill xmlns:a14="http://schemas.microsoft.com/office/drawing/2010/main">
                    <a:solidFill>
                      <a:srgbClr val="FFFFFF"/>
                    </a:solidFill>
                  </a14:hiddenFill>
                </a:ext>
              </a:extLst>
            </p:spPr>
          </p:pic>
          <p:pic>
            <p:nvPicPr>
              <p:cNvPr id="15" name="Picture 10" descr="http://bcs.bedfordstmartins.com/webpub/english/sunsets/images/rules7e_cover.jpg"/>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rot="20917884">
                <a:off x="376567" y="5109401"/>
                <a:ext cx="962279" cy="1391181"/>
              </a:xfrm>
              <a:prstGeom prst="rect">
                <a:avLst/>
              </a:prstGeom>
              <a:noFill/>
              <a:ln w="38100">
                <a:solidFill>
                  <a:schemeClr val="bg1"/>
                </a:solidFill>
              </a:ln>
              <a:extLst>
                <a:ext uri="{909E8E84-426E-40DD-AFC4-6F175D3DCCD1}">
                  <a14:hiddenFill xmlns:a14="http://schemas.microsoft.com/office/drawing/2010/main">
                    <a:solidFill>
                      <a:srgbClr val="FFFFFF"/>
                    </a:solidFill>
                  </a14:hiddenFill>
                </a:ext>
              </a:extLst>
            </p:spPr>
          </p:pic>
        </p:grpSp>
        <p:sp>
          <p:nvSpPr>
            <p:cNvPr id="13" name="TextBox 12"/>
            <p:cNvSpPr txBox="1"/>
            <p:nvPr/>
          </p:nvSpPr>
          <p:spPr>
            <a:xfrm>
              <a:off x="5767710" y="3389301"/>
              <a:ext cx="3276600" cy="1446550"/>
            </a:xfrm>
            <a:prstGeom prst="rect">
              <a:avLst/>
            </a:prstGeom>
            <a:noFill/>
          </p:spPr>
          <p:txBody>
            <a:bodyPr wrap="square" rtlCol="0">
              <a:spAutoFit/>
            </a:bodyPr>
            <a:lstStyle/>
            <a:p>
              <a:pPr algn="ctr" eaLnBrk="1" fontAlgn="auto" hangingPunct="1">
                <a:spcBef>
                  <a:spcPts val="0"/>
                </a:spcBef>
                <a:spcAft>
                  <a:spcPts val="0"/>
                </a:spcAft>
              </a:pPr>
              <a:r>
                <a:rPr lang="en-US" sz="2200" i="1" dirty="0" smtClean="0">
                  <a:solidFill>
                    <a:prstClr val="black"/>
                  </a:solidFill>
                  <a:latin typeface="Candara"/>
                </a:rPr>
                <a:t>We also have books and </a:t>
              </a:r>
              <a:r>
                <a:rPr lang="en-US" sz="2200" b="1" i="1" dirty="0" smtClean="0">
                  <a:solidFill>
                    <a:prstClr val="black"/>
                  </a:solidFill>
                  <a:latin typeface="Candara"/>
                </a:rPr>
                <a:t>free handouts </a:t>
              </a:r>
              <a:r>
                <a:rPr lang="en-US" sz="2200" i="1" dirty="0" smtClean="0">
                  <a:solidFill>
                    <a:prstClr val="black"/>
                  </a:solidFill>
                  <a:latin typeface="Candara"/>
                </a:rPr>
                <a:t>with information on writing strategies and formatting.</a:t>
              </a:r>
              <a:endParaRPr lang="en-US" sz="2200" i="1" dirty="0">
                <a:solidFill>
                  <a:prstClr val="black"/>
                </a:solidFill>
                <a:latin typeface="Candara"/>
              </a:endParaRPr>
            </a:p>
          </p:txBody>
        </p:sp>
      </p:grpSp>
      <p:pic>
        <p:nvPicPr>
          <p:cNvPr id="16" name="Picture 15"/>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1219200" y="2324972"/>
            <a:ext cx="2439460" cy="1793003"/>
          </a:xfrm>
          <a:prstGeom prst="rect">
            <a:avLst/>
          </a:prstGeom>
        </p:spPr>
      </p:pic>
      <p:sp>
        <p:nvSpPr>
          <p:cNvPr id="2" name="Footer Placeholder 1"/>
          <p:cNvSpPr>
            <a:spLocks noGrp="1"/>
          </p:cNvSpPr>
          <p:nvPr>
            <p:ph type="ftr" sz="quarter" idx="11"/>
          </p:nvPr>
        </p:nvSpPr>
        <p:spPr/>
        <p:txBody>
          <a:bodyPr/>
          <a:lstStyle/>
          <a:p>
            <a:r>
              <a:rPr lang="en-US" smtClean="0"/>
              <a:t>Revised May 2015</a:t>
            </a:r>
            <a:endParaRPr lang="en-US"/>
          </a:p>
        </p:txBody>
      </p:sp>
      <p:sp>
        <p:nvSpPr>
          <p:cNvPr id="3" name="Slide Number Placeholder 2"/>
          <p:cNvSpPr>
            <a:spLocks noGrp="1"/>
          </p:cNvSpPr>
          <p:nvPr>
            <p:ph type="sldNum" sz="quarter" idx="12"/>
          </p:nvPr>
        </p:nvSpPr>
        <p:spPr/>
        <p:txBody>
          <a:bodyPr/>
          <a:lstStyle/>
          <a:p>
            <a:fld id="{75783F52-0FF0-4DE8-B9AE-706FCF6F07B9}" type="slidenum">
              <a:rPr lang="en-US" smtClean="0"/>
              <a:pPr/>
              <a:t>2</a:t>
            </a:fld>
            <a:endParaRPr lang="en-US"/>
          </a:p>
        </p:txBody>
      </p:sp>
    </p:spTree>
    <p:extLst>
      <p:ext uri="{BB962C8B-B14F-4D97-AF65-F5344CB8AC3E}">
        <p14:creationId xmlns:p14="http://schemas.microsoft.com/office/powerpoint/2010/main" val="35908065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nodeType="clickEffect">
                                  <p:stCondLst>
                                    <p:cond delay="0"/>
                                  </p:stCondLst>
                                  <p:childTnLst>
                                    <p:set>
                                      <p:cBhvr>
                                        <p:cTn id="13" dur="1" fill="hold">
                                          <p:stCondLst>
                                            <p:cond delay="0"/>
                                          </p:stCondLst>
                                        </p:cTn>
                                        <p:tgtEl>
                                          <p:spTgt spid="10"/>
                                        </p:tgtEl>
                                        <p:attrNameLst>
                                          <p:attrName>style.visibility</p:attrName>
                                        </p:attrNameLst>
                                      </p:cBhvr>
                                      <p:to>
                                        <p:strVal val="visible"/>
                                      </p:to>
                                    </p:set>
                                    <p:animEffect transition="in" filter="fade">
                                      <p:cBhvr>
                                        <p:cTn id="14"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71500" y="2349316"/>
            <a:ext cx="2875430" cy="2159369"/>
          </a:xfrm>
        </p:spPr>
        <p:txBody>
          <a:bodyPr>
            <a:normAutofit/>
          </a:bodyPr>
          <a:lstStyle/>
          <a:p>
            <a:r>
              <a:rPr lang="en-US" sz="5000" cap="none" dirty="0" smtClean="0"/>
              <a:t>Real </a:t>
            </a:r>
            <a:r>
              <a:rPr lang="en-US" sz="5000" dirty="0"/>
              <a:t>s</a:t>
            </a:r>
            <a:r>
              <a:rPr lang="en-US" sz="5000" cap="none" dirty="0" smtClean="0"/>
              <a:t>tudent </a:t>
            </a:r>
            <a:r>
              <a:rPr lang="en-US" sz="5000" dirty="0"/>
              <a:t>e</a:t>
            </a:r>
            <a:r>
              <a:rPr lang="en-US" sz="5000" cap="none" dirty="0" smtClean="0"/>
              <a:t>mails</a:t>
            </a:r>
            <a:r>
              <a:rPr lang="en-US" sz="4400" dirty="0" smtClean="0">
                <a:latin typeface="Adobe Caslon Pro Bold" pitchFamily="18" charset="0"/>
              </a:rPr>
              <a:t>*</a:t>
            </a:r>
            <a:endParaRPr lang="en-US" sz="5000" dirty="0">
              <a:latin typeface="Adobe Caslon Pro Bold" pitchFamily="18" charset="0"/>
            </a:endParaRPr>
          </a:p>
        </p:txBody>
      </p:sp>
      <p:sp>
        <p:nvSpPr>
          <p:cNvPr id="3" name="Content Placeholder 2"/>
          <p:cNvSpPr>
            <a:spLocks noGrp="1"/>
          </p:cNvSpPr>
          <p:nvPr>
            <p:ph idx="1"/>
          </p:nvPr>
        </p:nvSpPr>
        <p:spPr>
          <a:xfrm>
            <a:off x="4114800" y="1143000"/>
            <a:ext cx="4686299" cy="3962400"/>
          </a:xfrm>
        </p:spPr>
        <p:txBody>
          <a:bodyPr>
            <a:noAutofit/>
          </a:bodyPr>
          <a:lstStyle/>
          <a:p>
            <a:pPr marL="68580" indent="0">
              <a:buNone/>
            </a:pPr>
            <a:r>
              <a:rPr lang="en-US" sz="2400" dirty="0"/>
              <a:t>How could this student have communicated better</a:t>
            </a:r>
            <a:r>
              <a:rPr lang="en-US" sz="2400" dirty="0" smtClean="0"/>
              <a:t>?</a:t>
            </a:r>
          </a:p>
          <a:p>
            <a:pPr marL="68580" indent="0">
              <a:buNone/>
            </a:pPr>
            <a:endParaRPr lang="en-US" sz="1400" dirty="0"/>
          </a:p>
          <a:p>
            <a:pPr marL="68580" indent="0">
              <a:buNone/>
            </a:pPr>
            <a:r>
              <a:rPr lang="en-US" sz="2400" dirty="0" smtClean="0">
                <a:solidFill>
                  <a:schemeClr val="tx1"/>
                </a:solidFill>
              </a:rPr>
              <a:t>“I </a:t>
            </a:r>
            <a:r>
              <a:rPr lang="en-US" sz="2400" dirty="0">
                <a:solidFill>
                  <a:schemeClr val="tx1"/>
                </a:solidFill>
              </a:rPr>
              <a:t>do not like math much at all.... I am a liberal arts type of person. ;)  But I have been a 4.0 student all my life, and I want to </a:t>
            </a:r>
            <a:r>
              <a:rPr lang="en-US" sz="2400" dirty="0" err="1">
                <a:solidFill>
                  <a:schemeClr val="tx1"/>
                </a:solidFill>
              </a:rPr>
              <a:t>contiue</a:t>
            </a:r>
            <a:r>
              <a:rPr lang="en-US" sz="2400" dirty="0">
                <a:solidFill>
                  <a:schemeClr val="tx1"/>
                </a:solidFill>
              </a:rPr>
              <a:t> that way through </a:t>
            </a:r>
            <a:r>
              <a:rPr lang="en-US" sz="2400" dirty="0" smtClean="0">
                <a:solidFill>
                  <a:schemeClr val="tx1"/>
                </a:solidFill>
              </a:rPr>
              <a:t>collage</a:t>
            </a:r>
            <a:r>
              <a:rPr lang="en-US" sz="2400" dirty="0">
                <a:solidFill>
                  <a:schemeClr val="tx1"/>
                </a:solidFill>
              </a:rPr>
              <a:t>.  What I want to know is, what do I </a:t>
            </a:r>
            <a:r>
              <a:rPr lang="en-US" sz="2400" dirty="0" err="1">
                <a:solidFill>
                  <a:schemeClr val="tx1"/>
                </a:solidFill>
              </a:rPr>
              <a:t>ahve</a:t>
            </a:r>
            <a:r>
              <a:rPr lang="en-US" sz="2400" dirty="0">
                <a:solidFill>
                  <a:schemeClr val="tx1"/>
                </a:solidFill>
              </a:rPr>
              <a:t> to  do to get a "A"  or "B" in your class</a:t>
            </a:r>
            <a:r>
              <a:rPr lang="en-US" sz="2400" dirty="0" smtClean="0">
                <a:solidFill>
                  <a:schemeClr val="tx1"/>
                </a:solidFill>
              </a:rPr>
              <a:t>?”</a:t>
            </a:r>
            <a:r>
              <a:rPr lang="en-US" sz="2800" dirty="0">
                <a:solidFill>
                  <a:schemeClr val="tx1"/>
                </a:solidFill>
              </a:rPr>
              <a:t/>
            </a:r>
            <a:br>
              <a:rPr lang="en-US" sz="2800" dirty="0">
                <a:solidFill>
                  <a:schemeClr val="tx1"/>
                </a:solidFill>
              </a:rPr>
            </a:br>
            <a:endParaRPr lang="en-US" sz="2800" dirty="0">
              <a:solidFill>
                <a:schemeClr val="tx1"/>
              </a:solidFill>
            </a:endParaRPr>
          </a:p>
        </p:txBody>
      </p:sp>
      <p:sp>
        <p:nvSpPr>
          <p:cNvPr id="4" name="TextBox 3"/>
          <p:cNvSpPr txBox="1"/>
          <p:nvPr/>
        </p:nvSpPr>
        <p:spPr>
          <a:xfrm>
            <a:off x="6934200" y="6324600"/>
            <a:ext cx="2438400" cy="292388"/>
          </a:xfrm>
          <a:prstGeom prst="rect">
            <a:avLst/>
          </a:prstGeom>
          <a:noFill/>
        </p:spPr>
        <p:txBody>
          <a:bodyPr wrap="square" rtlCol="0">
            <a:spAutoFit/>
          </a:bodyPr>
          <a:lstStyle/>
          <a:p>
            <a:r>
              <a:rPr lang="en-US" sz="1300" dirty="0" smtClean="0"/>
              <a:t>*not IUP students, of course</a:t>
            </a:r>
            <a:endParaRPr lang="en-US" sz="1300" dirty="0"/>
          </a:p>
        </p:txBody>
      </p:sp>
      <p:sp>
        <p:nvSpPr>
          <p:cNvPr id="5" name="Footer Placeholder 4"/>
          <p:cNvSpPr>
            <a:spLocks noGrp="1"/>
          </p:cNvSpPr>
          <p:nvPr>
            <p:ph type="ftr" sz="quarter" idx="11"/>
          </p:nvPr>
        </p:nvSpPr>
        <p:spPr/>
        <p:txBody>
          <a:bodyPr/>
          <a:lstStyle/>
          <a:p>
            <a:r>
              <a:rPr lang="en-US" smtClean="0"/>
              <a:t>Revised May 2015</a:t>
            </a:r>
            <a:endParaRPr lang="en-US"/>
          </a:p>
        </p:txBody>
      </p:sp>
      <p:sp>
        <p:nvSpPr>
          <p:cNvPr id="6" name="Slide Number Placeholder 5"/>
          <p:cNvSpPr>
            <a:spLocks noGrp="1"/>
          </p:cNvSpPr>
          <p:nvPr>
            <p:ph type="sldNum" sz="quarter" idx="12"/>
          </p:nvPr>
        </p:nvSpPr>
        <p:spPr/>
        <p:txBody>
          <a:bodyPr/>
          <a:lstStyle/>
          <a:p>
            <a:fld id="{75783F52-0FF0-4DE8-B9AE-706FCF6F07B9}" type="slidenum">
              <a:rPr lang="en-US" smtClean="0"/>
              <a:pPr/>
              <a:t>20</a:t>
            </a:fld>
            <a:endParaRPr lang="en-US"/>
          </a:p>
        </p:txBody>
      </p:sp>
    </p:spTree>
    <p:extLst>
      <p:ext uri="{BB962C8B-B14F-4D97-AF65-F5344CB8AC3E}">
        <p14:creationId xmlns:p14="http://schemas.microsoft.com/office/powerpoint/2010/main" val="214449225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71500" y="2349315"/>
            <a:ext cx="2875430" cy="2159370"/>
          </a:xfrm>
        </p:spPr>
        <p:txBody>
          <a:bodyPr>
            <a:normAutofit/>
          </a:bodyPr>
          <a:lstStyle/>
          <a:p>
            <a:r>
              <a:rPr lang="en-US" sz="5000" cap="none" dirty="0" smtClean="0"/>
              <a:t>Real </a:t>
            </a:r>
            <a:r>
              <a:rPr lang="en-US" sz="5000" dirty="0"/>
              <a:t>s</a:t>
            </a:r>
            <a:r>
              <a:rPr lang="en-US" sz="5000" cap="none" dirty="0" smtClean="0"/>
              <a:t>tudent </a:t>
            </a:r>
            <a:r>
              <a:rPr lang="en-US" sz="5000" dirty="0"/>
              <a:t>e</a:t>
            </a:r>
            <a:r>
              <a:rPr lang="en-US" sz="5000" cap="none" dirty="0" smtClean="0"/>
              <a:t>mails</a:t>
            </a:r>
            <a:r>
              <a:rPr lang="en-US" sz="4400" dirty="0" smtClean="0">
                <a:latin typeface="Adobe Caslon Pro Bold" pitchFamily="18" charset="0"/>
              </a:rPr>
              <a:t>*</a:t>
            </a:r>
            <a:endParaRPr lang="en-US" sz="5000" dirty="0">
              <a:latin typeface="Adobe Caslon Pro Bold" pitchFamily="18" charset="0"/>
            </a:endParaRPr>
          </a:p>
        </p:txBody>
      </p:sp>
      <p:sp>
        <p:nvSpPr>
          <p:cNvPr id="3" name="Content Placeholder 2"/>
          <p:cNvSpPr>
            <a:spLocks noGrp="1"/>
          </p:cNvSpPr>
          <p:nvPr>
            <p:ph idx="1"/>
          </p:nvPr>
        </p:nvSpPr>
        <p:spPr>
          <a:xfrm>
            <a:off x="4076701" y="1198933"/>
            <a:ext cx="4686299" cy="4460134"/>
          </a:xfrm>
        </p:spPr>
        <p:txBody>
          <a:bodyPr>
            <a:noAutofit/>
          </a:bodyPr>
          <a:lstStyle/>
          <a:p>
            <a:pPr marL="68580" indent="0">
              <a:buNone/>
            </a:pPr>
            <a:r>
              <a:rPr lang="en-US" dirty="0"/>
              <a:t>How could this student </a:t>
            </a:r>
            <a:r>
              <a:rPr lang="en-US" dirty="0" smtClean="0"/>
              <a:t>have communicated better </a:t>
            </a:r>
            <a:r>
              <a:rPr lang="en-US" dirty="0"/>
              <a:t>with her professor</a:t>
            </a:r>
            <a:r>
              <a:rPr lang="en-US" dirty="0" smtClean="0"/>
              <a:t>?</a:t>
            </a:r>
          </a:p>
          <a:p>
            <a:pPr marL="68580" indent="0">
              <a:buNone/>
            </a:pPr>
            <a:endParaRPr lang="en-US" sz="1050" dirty="0"/>
          </a:p>
          <a:p>
            <a:pPr marL="68580" indent="0">
              <a:buNone/>
            </a:pPr>
            <a:r>
              <a:rPr lang="en-US" dirty="0" smtClean="0">
                <a:solidFill>
                  <a:schemeClr val="tx1"/>
                </a:solidFill>
              </a:rPr>
              <a:t>I </a:t>
            </a:r>
            <a:r>
              <a:rPr lang="en-US" dirty="0">
                <a:solidFill>
                  <a:schemeClr val="tx1"/>
                </a:solidFill>
              </a:rPr>
              <a:t>am so sorry I didn't talk to you about this earlier, but I have yet to receive the essay topic for the mid term. I also don't know when it is due. I have been in a huge fiasco with the school pertaining to my enrollment/academic status. I ended up having to miss class last </a:t>
            </a:r>
            <a:r>
              <a:rPr lang="en-US" dirty="0" err="1">
                <a:solidFill>
                  <a:schemeClr val="tx1"/>
                </a:solidFill>
              </a:rPr>
              <a:t>wednesday</a:t>
            </a:r>
            <a:r>
              <a:rPr lang="en-US" dirty="0">
                <a:solidFill>
                  <a:schemeClr val="tx1"/>
                </a:solidFill>
              </a:rPr>
              <a:t> in order to fill out and submit some forms that had just come to my attention.</a:t>
            </a:r>
            <a:br>
              <a:rPr lang="en-US" dirty="0">
                <a:solidFill>
                  <a:schemeClr val="tx1"/>
                </a:solidFill>
              </a:rPr>
            </a:br>
            <a:endParaRPr lang="en-US" dirty="0">
              <a:solidFill>
                <a:schemeClr val="tx1"/>
              </a:solidFill>
            </a:endParaRPr>
          </a:p>
        </p:txBody>
      </p:sp>
      <p:sp>
        <p:nvSpPr>
          <p:cNvPr id="4" name="TextBox 3"/>
          <p:cNvSpPr txBox="1"/>
          <p:nvPr/>
        </p:nvSpPr>
        <p:spPr>
          <a:xfrm>
            <a:off x="6934200" y="6324600"/>
            <a:ext cx="2438400" cy="292388"/>
          </a:xfrm>
          <a:prstGeom prst="rect">
            <a:avLst/>
          </a:prstGeom>
          <a:noFill/>
        </p:spPr>
        <p:txBody>
          <a:bodyPr wrap="square" rtlCol="0">
            <a:spAutoFit/>
          </a:bodyPr>
          <a:lstStyle/>
          <a:p>
            <a:r>
              <a:rPr lang="en-US" sz="1300" dirty="0" smtClean="0"/>
              <a:t>*not IUP students, of course</a:t>
            </a:r>
            <a:endParaRPr lang="en-US" sz="1300" dirty="0"/>
          </a:p>
        </p:txBody>
      </p:sp>
      <p:sp>
        <p:nvSpPr>
          <p:cNvPr id="5" name="Footer Placeholder 4"/>
          <p:cNvSpPr>
            <a:spLocks noGrp="1"/>
          </p:cNvSpPr>
          <p:nvPr>
            <p:ph type="ftr" sz="quarter" idx="11"/>
          </p:nvPr>
        </p:nvSpPr>
        <p:spPr/>
        <p:txBody>
          <a:bodyPr/>
          <a:lstStyle/>
          <a:p>
            <a:r>
              <a:rPr lang="en-US" smtClean="0"/>
              <a:t>Revised May 2015</a:t>
            </a:r>
            <a:endParaRPr lang="en-US"/>
          </a:p>
        </p:txBody>
      </p:sp>
      <p:sp>
        <p:nvSpPr>
          <p:cNvPr id="6" name="Slide Number Placeholder 5"/>
          <p:cNvSpPr>
            <a:spLocks noGrp="1"/>
          </p:cNvSpPr>
          <p:nvPr>
            <p:ph type="sldNum" sz="quarter" idx="12"/>
          </p:nvPr>
        </p:nvSpPr>
        <p:spPr/>
        <p:txBody>
          <a:bodyPr/>
          <a:lstStyle/>
          <a:p>
            <a:fld id="{75783F52-0FF0-4DE8-B9AE-706FCF6F07B9}" type="slidenum">
              <a:rPr lang="en-US" smtClean="0"/>
              <a:pPr/>
              <a:t>21</a:t>
            </a:fld>
            <a:endParaRPr lang="en-US"/>
          </a:p>
        </p:txBody>
      </p:sp>
    </p:spTree>
    <p:extLst>
      <p:ext uri="{BB962C8B-B14F-4D97-AF65-F5344CB8AC3E}">
        <p14:creationId xmlns:p14="http://schemas.microsoft.com/office/powerpoint/2010/main" val="285383432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571500" y="2184308"/>
            <a:ext cx="2875430" cy="2489385"/>
          </a:xfrm>
        </p:spPr>
        <p:txBody>
          <a:bodyPr>
            <a:noAutofit/>
          </a:bodyPr>
          <a:lstStyle/>
          <a:p>
            <a:r>
              <a:rPr lang="en-US" sz="5400" dirty="0" smtClean="0"/>
              <a:t>What would you do?</a:t>
            </a:r>
            <a:endParaRPr lang="en-US" sz="5400" dirty="0"/>
          </a:p>
        </p:txBody>
      </p:sp>
      <p:sp>
        <p:nvSpPr>
          <p:cNvPr id="6" name="Content Placeholder 5"/>
          <p:cNvSpPr>
            <a:spLocks noGrp="1"/>
          </p:cNvSpPr>
          <p:nvPr>
            <p:ph idx="1"/>
          </p:nvPr>
        </p:nvSpPr>
        <p:spPr>
          <a:xfrm>
            <a:off x="4076701" y="1028700"/>
            <a:ext cx="4686299" cy="4800600"/>
          </a:xfrm>
        </p:spPr>
        <p:txBody>
          <a:bodyPr>
            <a:normAutofit fontScale="77500" lnSpcReduction="20000"/>
          </a:bodyPr>
          <a:lstStyle/>
          <a:p>
            <a:pPr marL="0" indent="0">
              <a:buNone/>
            </a:pPr>
            <a:r>
              <a:rPr lang="en-US" sz="2400" dirty="0"/>
              <a:t>Pick </a:t>
            </a:r>
            <a:r>
              <a:rPr lang="en-US" sz="2400" b="1" dirty="0"/>
              <a:t>ONE</a:t>
            </a:r>
            <a:r>
              <a:rPr lang="en-US" sz="2400" dirty="0"/>
              <a:t> scenario and discuss what you would do with the person sitting next to you.  </a:t>
            </a:r>
            <a:r>
              <a:rPr lang="en-US" sz="2400" dirty="0" smtClean="0"/>
              <a:t>Be </a:t>
            </a:r>
            <a:r>
              <a:rPr lang="en-US" sz="2400" dirty="0"/>
              <a:t>ready to share your plan with the group</a:t>
            </a:r>
            <a:r>
              <a:rPr lang="en-US" sz="2400" dirty="0" smtClean="0"/>
              <a:t>.</a:t>
            </a:r>
          </a:p>
          <a:p>
            <a:pPr marL="0" indent="0" algn="ctr">
              <a:buNone/>
            </a:pPr>
            <a:endParaRPr lang="en-US" sz="2400" b="1" i="1" dirty="0"/>
          </a:p>
          <a:p>
            <a:r>
              <a:rPr lang="en-US" sz="2200" b="1" dirty="0"/>
              <a:t>Scenario 1:  </a:t>
            </a:r>
            <a:r>
              <a:rPr lang="en-US" sz="2400" dirty="0"/>
              <a:t>The syllabus lists an assignment due soon, but your professor hasn’t mentioned it in class.</a:t>
            </a:r>
            <a:r>
              <a:rPr lang="en-US" sz="2200" dirty="0"/>
              <a:t>  </a:t>
            </a:r>
          </a:p>
          <a:p>
            <a:endParaRPr lang="en-US" sz="2200" dirty="0"/>
          </a:p>
          <a:p>
            <a:r>
              <a:rPr lang="en-US" sz="2400" b="1" dirty="0"/>
              <a:t>Scenario 2:  </a:t>
            </a:r>
            <a:r>
              <a:rPr lang="en-US" sz="2400" dirty="0"/>
              <a:t>You have an important job interview scheduled at the same time as your next English 101 class.</a:t>
            </a:r>
          </a:p>
          <a:p>
            <a:endParaRPr lang="en-US" sz="2400" dirty="0"/>
          </a:p>
          <a:p>
            <a:r>
              <a:rPr lang="en-US" sz="2400" b="1" dirty="0"/>
              <a:t>Scenario 3:  </a:t>
            </a:r>
            <a:r>
              <a:rPr lang="en-US" sz="2400" dirty="0"/>
              <a:t>You’ve been sick and missed two classes in a row. You know there’s an assignment due on the day you’ll be back.</a:t>
            </a:r>
          </a:p>
          <a:p>
            <a:endParaRPr lang="en-US" sz="2200" dirty="0"/>
          </a:p>
          <a:p>
            <a:pPr marL="0" indent="0" algn="ctr">
              <a:buNone/>
            </a:pPr>
            <a:endParaRPr lang="en-US" sz="2400" b="1" i="1" dirty="0"/>
          </a:p>
          <a:p>
            <a:endParaRPr lang="en-US" dirty="0"/>
          </a:p>
        </p:txBody>
      </p:sp>
      <p:sp>
        <p:nvSpPr>
          <p:cNvPr id="2" name="Footer Placeholder 1"/>
          <p:cNvSpPr>
            <a:spLocks noGrp="1"/>
          </p:cNvSpPr>
          <p:nvPr>
            <p:ph type="ftr" sz="quarter" idx="11"/>
          </p:nvPr>
        </p:nvSpPr>
        <p:spPr/>
        <p:txBody>
          <a:bodyPr/>
          <a:lstStyle/>
          <a:p>
            <a:r>
              <a:rPr lang="en-US" smtClean="0"/>
              <a:t>Revised May 2015</a:t>
            </a:r>
            <a:endParaRPr lang="en-US"/>
          </a:p>
        </p:txBody>
      </p:sp>
      <p:sp>
        <p:nvSpPr>
          <p:cNvPr id="4" name="Slide Number Placeholder 3"/>
          <p:cNvSpPr>
            <a:spLocks noGrp="1"/>
          </p:cNvSpPr>
          <p:nvPr>
            <p:ph type="sldNum" sz="quarter" idx="12"/>
          </p:nvPr>
        </p:nvSpPr>
        <p:spPr/>
        <p:txBody>
          <a:bodyPr/>
          <a:lstStyle/>
          <a:p>
            <a:fld id="{75783F52-0FF0-4DE8-B9AE-706FCF6F07B9}" type="slidenum">
              <a:rPr lang="en-US" smtClean="0"/>
              <a:pPr/>
              <a:t>22</a:t>
            </a:fld>
            <a:endParaRPr lang="en-US"/>
          </a:p>
        </p:txBody>
      </p:sp>
    </p:spTree>
    <p:extLst>
      <p:ext uri="{BB962C8B-B14F-4D97-AF65-F5344CB8AC3E}">
        <p14:creationId xmlns:p14="http://schemas.microsoft.com/office/powerpoint/2010/main" val="92080922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1" name="Group 30"/>
          <p:cNvGrpSpPr/>
          <p:nvPr/>
        </p:nvGrpSpPr>
        <p:grpSpPr>
          <a:xfrm>
            <a:off x="152400" y="1672870"/>
            <a:ext cx="2819400" cy="4042130"/>
            <a:chOff x="166896" y="2667000"/>
            <a:chExt cx="3109704" cy="4042130"/>
          </a:xfrm>
          <a:solidFill>
            <a:schemeClr val="tx2">
              <a:lumMod val="10000"/>
              <a:lumOff val="90000"/>
              <a:alpha val="81000"/>
            </a:schemeClr>
          </a:solidFill>
        </p:grpSpPr>
        <p:sp>
          <p:nvSpPr>
            <p:cNvPr id="34" name="Rectangle 33"/>
            <p:cNvSpPr/>
            <p:nvPr/>
          </p:nvSpPr>
          <p:spPr>
            <a:xfrm>
              <a:off x="166896" y="2667000"/>
              <a:ext cx="3109704" cy="4042130"/>
            </a:xfrm>
            <a:prstGeom prst="rect">
              <a:avLst/>
            </a:prstGeom>
            <a:grpFill/>
            <a:ln w="952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1" fontAlgn="auto" hangingPunct="1">
                <a:spcBef>
                  <a:spcPts val="0"/>
                </a:spcBef>
                <a:spcAft>
                  <a:spcPts val="0"/>
                </a:spcAft>
              </a:pPr>
              <a:endParaRPr lang="en-US">
                <a:solidFill>
                  <a:prstClr val="white"/>
                </a:solidFill>
              </a:endParaRPr>
            </a:p>
          </p:txBody>
        </p:sp>
        <p:sp>
          <p:nvSpPr>
            <p:cNvPr id="35" name="TextBox 34"/>
            <p:cNvSpPr txBox="1"/>
            <p:nvPr/>
          </p:nvSpPr>
          <p:spPr>
            <a:xfrm>
              <a:off x="722256" y="4469518"/>
              <a:ext cx="2003565" cy="400110"/>
            </a:xfrm>
            <a:prstGeom prst="rect">
              <a:avLst/>
            </a:prstGeom>
            <a:grpFill/>
            <a:ln w="9525">
              <a:noFill/>
            </a:ln>
          </p:spPr>
          <p:txBody>
            <a:bodyPr wrap="none" rtlCol="0">
              <a:spAutoFit/>
            </a:bodyPr>
            <a:lstStyle/>
            <a:p>
              <a:pPr algn="ctr" eaLnBrk="1" fontAlgn="auto" hangingPunct="1">
                <a:spcBef>
                  <a:spcPts val="0"/>
                </a:spcBef>
                <a:spcAft>
                  <a:spcPts val="0"/>
                </a:spcAft>
              </a:pPr>
              <a:r>
                <a:rPr lang="en-US" sz="2000" b="1" dirty="0" smtClean="0">
                  <a:latin typeface="+mn-lt"/>
                  <a:ea typeface="Verdana" pitchFamily="34" charset="0"/>
                  <a:cs typeface="Verdana" pitchFamily="34" charset="0"/>
                </a:rPr>
                <a:t>218 </a:t>
              </a:r>
              <a:r>
                <a:rPr lang="en-US" sz="2000" b="1" dirty="0" err="1" smtClean="0">
                  <a:latin typeface="+mn-lt"/>
                  <a:ea typeface="Verdana" pitchFamily="34" charset="0"/>
                  <a:cs typeface="Verdana" pitchFamily="34" charset="0"/>
                </a:rPr>
                <a:t>Eicher</a:t>
              </a:r>
              <a:r>
                <a:rPr lang="en-US" sz="2000" b="1" dirty="0" smtClean="0">
                  <a:latin typeface="+mn-lt"/>
                  <a:ea typeface="Verdana" pitchFamily="34" charset="0"/>
                  <a:cs typeface="Verdana" pitchFamily="34" charset="0"/>
                </a:rPr>
                <a:t> Hall</a:t>
              </a:r>
              <a:endParaRPr lang="en-US" sz="2000" b="1" dirty="0">
                <a:latin typeface="+mn-lt"/>
                <a:ea typeface="Verdana" pitchFamily="34" charset="0"/>
                <a:cs typeface="Verdana" pitchFamily="34" charset="0"/>
              </a:endParaRPr>
            </a:p>
          </p:txBody>
        </p:sp>
      </p:grpSp>
      <p:grpSp>
        <p:nvGrpSpPr>
          <p:cNvPr id="45" name="Group 44"/>
          <p:cNvGrpSpPr/>
          <p:nvPr/>
        </p:nvGrpSpPr>
        <p:grpSpPr>
          <a:xfrm>
            <a:off x="3124200" y="1672870"/>
            <a:ext cx="2819400" cy="4040942"/>
            <a:chOff x="3489771" y="2667000"/>
            <a:chExt cx="2503135" cy="4042130"/>
          </a:xfrm>
          <a:solidFill>
            <a:schemeClr val="tx2">
              <a:lumMod val="10000"/>
              <a:lumOff val="90000"/>
              <a:alpha val="81000"/>
            </a:schemeClr>
          </a:solidFill>
        </p:grpSpPr>
        <p:sp>
          <p:nvSpPr>
            <p:cNvPr id="46" name="Rectangle 45"/>
            <p:cNvSpPr/>
            <p:nvPr/>
          </p:nvSpPr>
          <p:spPr>
            <a:xfrm>
              <a:off x="3489771" y="2667000"/>
              <a:ext cx="2503135" cy="4042130"/>
            </a:xfrm>
            <a:prstGeom prst="rect">
              <a:avLst/>
            </a:prstGeom>
            <a:grpFill/>
            <a:ln w="635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47" name="TextBox 46"/>
            <p:cNvSpPr txBox="1"/>
            <p:nvPr/>
          </p:nvSpPr>
          <p:spPr>
            <a:xfrm>
              <a:off x="3562441" y="4506283"/>
              <a:ext cx="2357801" cy="2124282"/>
            </a:xfrm>
            <a:prstGeom prst="rect">
              <a:avLst/>
            </a:prstGeom>
            <a:grpFill/>
            <a:ln w="9525">
              <a:noFill/>
            </a:ln>
          </p:spPr>
          <p:txBody>
            <a:bodyPr wrap="square" rtlCol="0">
              <a:spAutoFit/>
            </a:bodyPr>
            <a:lstStyle/>
            <a:p>
              <a:pPr algn="ctr"/>
              <a:r>
                <a:rPr lang="en-US" sz="2000" b="1" dirty="0" smtClean="0">
                  <a:latin typeface="+mn-lt"/>
                  <a:ea typeface="Verdana" pitchFamily="34" charset="0"/>
                  <a:cs typeface="Verdana" pitchFamily="34" charset="0"/>
                </a:rPr>
                <a:t>Meet Us Online</a:t>
              </a:r>
            </a:p>
            <a:p>
              <a:pPr algn="ctr"/>
              <a:r>
                <a:rPr lang="en-US" sz="1600" dirty="0" smtClean="0">
                  <a:ea typeface="Verdana" pitchFamily="34" charset="0"/>
                  <a:cs typeface="Verdana" pitchFamily="34" charset="0"/>
                </a:rPr>
                <a:t/>
              </a:r>
              <a:br>
                <a:rPr lang="en-US" sz="1600" dirty="0" smtClean="0">
                  <a:ea typeface="Verdana" pitchFamily="34" charset="0"/>
                  <a:cs typeface="Verdana" pitchFamily="34" charset="0"/>
                </a:rPr>
              </a:br>
              <a:r>
                <a:rPr lang="en-US" sz="1600" dirty="0" smtClean="0">
                  <a:ea typeface="Verdana" pitchFamily="34" charset="0"/>
                  <a:cs typeface="Verdana" pitchFamily="34" charset="0"/>
                </a:rPr>
                <a:t>Talk to a tutor through WebEx (like Skype). </a:t>
              </a:r>
            </a:p>
            <a:p>
              <a:pPr algn="ctr"/>
              <a:endParaRPr lang="en-US" sz="1600" dirty="0" smtClean="0">
                <a:ea typeface="Verdana" pitchFamily="34" charset="0"/>
                <a:cs typeface="Verdana" pitchFamily="34" charset="0"/>
              </a:endParaRPr>
            </a:p>
            <a:p>
              <a:pPr algn="ctr"/>
              <a:r>
                <a:rPr lang="en-US" sz="1600" dirty="0" smtClean="0">
                  <a:ea typeface="Verdana" pitchFamily="34" charset="0"/>
                  <a:cs typeface="Verdana" pitchFamily="34" charset="0"/>
                </a:rPr>
                <a:t>Schedule an appointment at </a:t>
              </a:r>
              <a:r>
                <a:rPr lang="en-US" sz="1600" i="1" dirty="0" smtClean="0">
                  <a:ea typeface="Verdana" pitchFamily="34" charset="0"/>
                  <a:cs typeface="Verdana" pitchFamily="34" charset="0"/>
                </a:rPr>
                <a:t>iup.edu/</a:t>
              </a:r>
              <a:r>
                <a:rPr lang="en-US" sz="1600" i="1" dirty="0" err="1" smtClean="0">
                  <a:ea typeface="Verdana" pitchFamily="34" charset="0"/>
                  <a:cs typeface="Verdana" pitchFamily="34" charset="0"/>
                </a:rPr>
                <a:t>writingcenter</a:t>
              </a:r>
              <a:endParaRPr lang="en-US" sz="1600" i="1" dirty="0">
                <a:ea typeface="Verdana" pitchFamily="34" charset="0"/>
                <a:cs typeface="Verdana" pitchFamily="34" charset="0"/>
              </a:endParaRPr>
            </a:p>
          </p:txBody>
        </p:sp>
      </p:grpSp>
      <p:pic>
        <p:nvPicPr>
          <p:cNvPr id="48" name="Picture 4" descr="http://www.iup.edu/uploadedImages/Units/W_-_Z/Writing_Center/eicher%20hall.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68798" y="1919542"/>
            <a:ext cx="2374402" cy="1435600"/>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rgbClr val="FFFFFF"/>
                </a:solidFill>
              </a14:hiddenFill>
            </a:ext>
          </a:extLst>
        </p:spPr>
      </p:pic>
      <p:graphicFrame>
        <p:nvGraphicFramePr>
          <p:cNvPr id="49" name="Table 48"/>
          <p:cNvGraphicFramePr>
            <a:graphicFrameLocks noGrp="1"/>
          </p:cNvGraphicFramePr>
          <p:nvPr>
            <p:extLst>
              <p:ext uri="{D42A27DB-BD31-4B8C-83A1-F6EECF244321}">
                <p14:modId xmlns:p14="http://schemas.microsoft.com/office/powerpoint/2010/main" val="2947172374"/>
              </p:ext>
            </p:extLst>
          </p:nvPr>
        </p:nvGraphicFramePr>
        <p:xfrm>
          <a:off x="381000" y="4025910"/>
          <a:ext cx="2438400" cy="1536690"/>
        </p:xfrm>
        <a:graphic>
          <a:graphicData uri="http://schemas.openxmlformats.org/drawingml/2006/table">
            <a:tbl>
              <a:tblPr firstRow="1" bandRow="1">
                <a:tableStyleId>{69012ECD-51FC-41F1-AA8D-1B2483CD663E}</a:tableStyleId>
              </a:tblPr>
              <a:tblGrid>
                <a:gridCol w="2438400"/>
              </a:tblGrid>
              <a:tr h="829625">
                <a:tc>
                  <a:txBody>
                    <a:bodyPr/>
                    <a:lstStyle/>
                    <a:p>
                      <a:pPr algn="ctr"/>
                      <a:r>
                        <a:rPr lang="en-US" sz="1800" dirty="0" smtClean="0"/>
                        <a:t>Monday - Thursday</a:t>
                      </a:r>
                    </a:p>
                    <a:p>
                      <a:pPr algn="ctr"/>
                      <a:r>
                        <a:rPr lang="en-US" sz="1400" dirty="0" smtClean="0"/>
                        <a:t>9:00 am to 8:00 pm</a:t>
                      </a:r>
                      <a:endParaRPr lang="en-US" sz="1400" baseline="-25000" dirty="0" smtClean="0"/>
                    </a:p>
                  </a:txBody>
                  <a:tcPr anchor="ctr"/>
                </a:tc>
              </a:tr>
              <a:tr h="707065">
                <a:tc>
                  <a:txBody>
                    <a:bodyPr/>
                    <a:lstStyle/>
                    <a:p>
                      <a:pPr algn="ctr"/>
                      <a:r>
                        <a:rPr lang="en-US" sz="1800" dirty="0" smtClean="0"/>
                        <a:t>Friday</a:t>
                      </a:r>
                    </a:p>
                    <a:p>
                      <a:pPr algn="ctr"/>
                      <a:r>
                        <a:rPr lang="en-US" sz="1400" dirty="0" smtClean="0"/>
                        <a:t>9:00 am to</a:t>
                      </a:r>
                      <a:r>
                        <a:rPr lang="en-US" sz="1400" baseline="0" dirty="0" smtClean="0"/>
                        <a:t> 3:00 pm</a:t>
                      </a:r>
                      <a:endParaRPr lang="en-US" sz="1400" dirty="0" smtClean="0">
                        <a:latin typeface="Verdana" pitchFamily="34" charset="0"/>
                        <a:ea typeface="Verdana" pitchFamily="34" charset="0"/>
                        <a:cs typeface="Verdana" pitchFamily="34" charset="0"/>
                      </a:endParaRPr>
                    </a:p>
                  </a:txBody>
                  <a:tcPr anchor="ctr"/>
                </a:tc>
              </a:tr>
            </a:tbl>
          </a:graphicData>
        </a:graphic>
      </p:graphicFrame>
      <p:pic>
        <p:nvPicPr>
          <p:cNvPr id="2" name="Picture 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346258" y="1913820"/>
            <a:ext cx="2368742" cy="1441322"/>
          </a:xfrm>
          <a:prstGeom prst="rect">
            <a:avLst/>
          </a:prstGeom>
          <a:ln>
            <a:noFill/>
          </a:ln>
          <a:effectLst>
            <a:outerShdw blurRad="292100" dist="139700" dir="2700000" algn="tl" rotWithShape="0">
              <a:srgbClr val="333333">
                <a:alpha val="65000"/>
              </a:srgbClr>
            </a:outerShdw>
          </a:effectLst>
        </p:spPr>
      </p:pic>
      <p:grpSp>
        <p:nvGrpSpPr>
          <p:cNvPr id="20" name="Group 19"/>
          <p:cNvGrpSpPr/>
          <p:nvPr/>
        </p:nvGrpSpPr>
        <p:grpSpPr>
          <a:xfrm>
            <a:off x="6096000" y="1672870"/>
            <a:ext cx="2895600" cy="4042130"/>
            <a:chOff x="3489771" y="2667000"/>
            <a:chExt cx="2503135" cy="4042130"/>
          </a:xfrm>
          <a:solidFill>
            <a:schemeClr val="tx2">
              <a:lumMod val="10000"/>
              <a:lumOff val="90000"/>
              <a:alpha val="81000"/>
            </a:schemeClr>
          </a:solidFill>
        </p:grpSpPr>
        <p:sp>
          <p:nvSpPr>
            <p:cNvPr id="21" name="Rectangle 20"/>
            <p:cNvSpPr/>
            <p:nvPr/>
          </p:nvSpPr>
          <p:spPr>
            <a:xfrm>
              <a:off x="3489771" y="2667000"/>
              <a:ext cx="2503135" cy="4042130"/>
            </a:xfrm>
            <a:prstGeom prst="rect">
              <a:avLst/>
            </a:prstGeom>
            <a:grp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1" fontAlgn="auto" hangingPunct="1">
                <a:spcBef>
                  <a:spcPts val="0"/>
                </a:spcBef>
                <a:spcAft>
                  <a:spcPts val="0"/>
                </a:spcAft>
              </a:pPr>
              <a:endParaRPr lang="en-US">
                <a:solidFill>
                  <a:prstClr val="white"/>
                </a:solidFill>
              </a:endParaRPr>
            </a:p>
          </p:txBody>
        </p:sp>
        <p:sp>
          <p:nvSpPr>
            <p:cNvPr id="22" name="TextBox 21"/>
            <p:cNvSpPr txBox="1"/>
            <p:nvPr/>
          </p:nvSpPr>
          <p:spPr>
            <a:xfrm>
              <a:off x="3621515" y="4479032"/>
              <a:ext cx="2301860" cy="400110"/>
            </a:xfrm>
            <a:prstGeom prst="rect">
              <a:avLst/>
            </a:prstGeom>
            <a:grpFill/>
            <a:ln w="6350">
              <a:noFill/>
            </a:ln>
          </p:spPr>
          <p:txBody>
            <a:bodyPr wrap="square" rtlCol="0">
              <a:spAutoFit/>
            </a:bodyPr>
            <a:lstStyle/>
            <a:p>
              <a:pPr algn="ctr" eaLnBrk="1" fontAlgn="auto" hangingPunct="1">
                <a:spcBef>
                  <a:spcPts val="0"/>
                </a:spcBef>
                <a:spcAft>
                  <a:spcPts val="0"/>
                </a:spcAft>
              </a:pPr>
              <a:r>
                <a:rPr lang="en-US" sz="2000" b="1" dirty="0" smtClean="0">
                  <a:latin typeface="+mn-lt"/>
                  <a:ea typeface="Verdana" pitchFamily="34" charset="0"/>
                  <a:cs typeface="Verdana" pitchFamily="34" charset="0"/>
                </a:rPr>
                <a:t>Stapleton Library</a:t>
              </a:r>
              <a:endParaRPr lang="en-US" sz="2000" b="1" dirty="0">
                <a:latin typeface="+mn-lt"/>
                <a:ea typeface="Verdana" pitchFamily="34" charset="0"/>
                <a:cs typeface="Verdana" pitchFamily="34" charset="0"/>
              </a:endParaRPr>
            </a:p>
          </p:txBody>
        </p:sp>
      </p:grpSp>
      <p:graphicFrame>
        <p:nvGraphicFramePr>
          <p:cNvPr id="23" name="Table 22"/>
          <p:cNvGraphicFramePr>
            <a:graphicFrameLocks noGrp="1"/>
          </p:cNvGraphicFramePr>
          <p:nvPr>
            <p:extLst>
              <p:ext uri="{D42A27DB-BD31-4B8C-83A1-F6EECF244321}">
                <p14:modId xmlns:p14="http://schemas.microsoft.com/office/powerpoint/2010/main" val="3849059747"/>
              </p:ext>
            </p:extLst>
          </p:nvPr>
        </p:nvGraphicFramePr>
        <p:xfrm>
          <a:off x="6360339" y="4038600"/>
          <a:ext cx="2478861" cy="1524000"/>
        </p:xfrm>
        <a:graphic>
          <a:graphicData uri="http://schemas.openxmlformats.org/drawingml/2006/table">
            <a:tbl>
              <a:tblPr firstRow="1" bandRow="1">
                <a:tableStyleId>{69012ECD-51FC-41F1-AA8D-1B2483CD663E}</a:tableStyleId>
              </a:tblPr>
              <a:tblGrid>
                <a:gridCol w="2478861"/>
              </a:tblGrid>
              <a:tr h="835406">
                <a:tc>
                  <a:txBody>
                    <a:bodyPr/>
                    <a:lstStyle/>
                    <a:p>
                      <a:pPr algn="ctr"/>
                      <a:r>
                        <a:rPr lang="en-US" sz="1800" dirty="0" smtClean="0"/>
                        <a:t>Monday - Thursday</a:t>
                      </a:r>
                    </a:p>
                    <a:p>
                      <a:pPr marL="0" indent="0" algn="ctr">
                        <a:buFontTx/>
                        <a:buNone/>
                      </a:pPr>
                      <a:r>
                        <a:rPr lang="en-US" sz="1400" dirty="0" smtClean="0"/>
                        <a:t>8:00 pm to</a:t>
                      </a:r>
                      <a:r>
                        <a:rPr lang="en-US" sz="1400" baseline="0" dirty="0" smtClean="0"/>
                        <a:t> 11:00 pm</a:t>
                      </a:r>
                      <a:endParaRPr lang="en-US" sz="1400" b="0" dirty="0" smtClean="0">
                        <a:solidFill>
                          <a:schemeClr val="tx1"/>
                        </a:solidFill>
                        <a:latin typeface="Verdana" pitchFamily="34" charset="0"/>
                        <a:ea typeface="Verdana" pitchFamily="34" charset="0"/>
                        <a:cs typeface="Verdana" pitchFamily="34" charset="0"/>
                      </a:endParaRPr>
                    </a:p>
                  </a:txBody>
                  <a:tcPr anchor="ctr"/>
                </a:tc>
              </a:tr>
              <a:tr h="688594">
                <a:tc>
                  <a:txBody>
                    <a:bodyPr/>
                    <a:lstStyle/>
                    <a:p>
                      <a:pPr algn="ctr"/>
                      <a:r>
                        <a:rPr lang="en-US" sz="1800" dirty="0" smtClean="0"/>
                        <a:t>Sunday</a:t>
                      </a:r>
                    </a:p>
                    <a:p>
                      <a:pPr marL="0" indent="0" algn="ctr">
                        <a:buFontTx/>
                        <a:buNone/>
                      </a:pPr>
                      <a:r>
                        <a:rPr lang="en-US" sz="1400" dirty="0" smtClean="0"/>
                        <a:t>5:00 pm to 10:00 pm</a:t>
                      </a:r>
                      <a:endParaRPr lang="en-US" sz="1400" dirty="0">
                        <a:latin typeface="Verdana" pitchFamily="34" charset="0"/>
                        <a:ea typeface="Verdana" pitchFamily="34" charset="0"/>
                        <a:cs typeface="Verdana" pitchFamily="34" charset="0"/>
                      </a:endParaRPr>
                    </a:p>
                  </a:txBody>
                  <a:tcPr anchor="ctr"/>
                </a:tc>
              </a:tr>
            </a:tbl>
          </a:graphicData>
        </a:graphic>
      </p:graphicFrame>
      <p:pic>
        <p:nvPicPr>
          <p:cNvPr id="24" name="Picture 23"/>
          <p:cNvPicPr>
            <a:picLocks noChangeAspect="1"/>
          </p:cNvPicPr>
          <p:nvPr/>
        </p:nvPicPr>
        <p:blipFill rotWithShape="1">
          <a:blip r:embed="rId5">
            <a:extLst>
              <a:ext uri="{28A0092B-C50C-407E-A947-70E740481C1C}">
                <a14:useLocalDpi xmlns:a14="http://schemas.microsoft.com/office/drawing/2010/main" val="0"/>
              </a:ext>
            </a:extLst>
          </a:blip>
          <a:srcRect t="7521" b="16188"/>
          <a:stretch/>
        </p:blipFill>
        <p:spPr>
          <a:xfrm>
            <a:off x="6317463" y="1905000"/>
            <a:ext cx="2452674" cy="1450142"/>
          </a:xfrm>
          <a:prstGeom prst="rect">
            <a:avLst/>
          </a:prstGeom>
          <a:ln>
            <a:noFill/>
          </a:ln>
          <a:effectLst>
            <a:outerShdw blurRad="190500" algn="tl" rotWithShape="0">
              <a:srgbClr val="000000">
                <a:alpha val="70000"/>
              </a:srgbClr>
            </a:outerShdw>
          </a:effectLst>
        </p:spPr>
      </p:pic>
      <p:sp>
        <p:nvSpPr>
          <p:cNvPr id="25" name="Title 3"/>
          <p:cNvSpPr>
            <a:spLocks noGrp="1"/>
          </p:cNvSpPr>
          <p:nvPr>
            <p:ph type="title"/>
          </p:nvPr>
        </p:nvSpPr>
        <p:spPr>
          <a:xfrm>
            <a:off x="152400" y="559678"/>
            <a:ext cx="8610600" cy="889741"/>
          </a:xfrm>
        </p:spPr>
        <p:txBody>
          <a:bodyPr>
            <a:normAutofit/>
          </a:bodyPr>
          <a:lstStyle/>
          <a:p>
            <a:pPr algn="ctr"/>
            <a:r>
              <a:rPr lang="en-US" b="1" dirty="0"/>
              <a:t>G</a:t>
            </a:r>
            <a:r>
              <a:rPr lang="en-US" b="1" dirty="0" smtClean="0"/>
              <a:t>et help online or on campus</a:t>
            </a:r>
            <a:endParaRPr lang="en-US" b="1" dirty="0"/>
          </a:p>
        </p:txBody>
      </p:sp>
      <p:sp>
        <p:nvSpPr>
          <p:cNvPr id="3" name="Footer Placeholder 2"/>
          <p:cNvSpPr>
            <a:spLocks noGrp="1"/>
          </p:cNvSpPr>
          <p:nvPr>
            <p:ph type="ftr" sz="quarter" idx="11"/>
          </p:nvPr>
        </p:nvSpPr>
        <p:spPr/>
        <p:txBody>
          <a:bodyPr/>
          <a:lstStyle/>
          <a:p>
            <a:r>
              <a:rPr lang="en-US" smtClean="0"/>
              <a:t>Revised May 2015</a:t>
            </a:r>
            <a:endParaRPr lang="en-US"/>
          </a:p>
        </p:txBody>
      </p:sp>
      <p:sp>
        <p:nvSpPr>
          <p:cNvPr id="4" name="Slide Number Placeholder 3"/>
          <p:cNvSpPr>
            <a:spLocks noGrp="1"/>
          </p:cNvSpPr>
          <p:nvPr>
            <p:ph type="sldNum" sz="quarter" idx="12"/>
          </p:nvPr>
        </p:nvSpPr>
        <p:spPr/>
        <p:txBody>
          <a:bodyPr/>
          <a:lstStyle/>
          <a:p>
            <a:fld id="{75783F52-0FF0-4DE8-B9AE-706FCF6F07B9}" type="slidenum">
              <a:rPr lang="en-US" smtClean="0"/>
              <a:pPr/>
              <a:t>23</a:t>
            </a:fld>
            <a:endParaRPr lang="en-US"/>
          </a:p>
        </p:txBody>
      </p:sp>
    </p:spTree>
    <p:extLst>
      <p:ext uri="{BB962C8B-B14F-4D97-AF65-F5344CB8AC3E}">
        <p14:creationId xmlns:p14="http://schemas.microsoft.com/office/powerpoint/2010/main" val="2487764503"/>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31"/>
                                        </p:tgtEl>
                                        <p:attrNameLst>
                                          <p:attrName>style.visibility</p:attrName>
                                        </p:attrNameLst>
                                      </p:cBhvr>
                                      <p:to>
                                        <p:strVal val="visible"/>
                                      </p:to>
                                    </p:set>
                                    <p:anim calcmode="lin" valueType="num">
                                      <p:cBhvr>
                                        <p:cTn id="7" dur="500" fill="hold"/>
                                        <p:tgtEl>
                                          <p:spTgt spid="31"/>
                                        </p:tgtEl>
                                        <p:attrNameLst>
                                          <p:attrName>ppt_w</p:attrName>
                                        </p:attrNameLst>
                                      </p:cBhvr>
                                      <p:tavLst>
                                        <p:tav tm="0">
                                          <p:val>
                                            <p:fltVal val="0"/>
                                          </p:val>
                                        </p:tav>
                                        <p:tav tm="100000">
                                          <p:val>
                                            <p:strVal val="#ppt_w"/>
                                          </p:val>
                                        </p:tav>
                                      </p:tavLst>
                                    </p:anim>
                                    <p:anim calcmode="lin" valueType="num">
                                      <p:cBhvr>
                                        <p:cTn id="8" dur="500" fill="hold"/>
                                        <p:tgtEl>
                                          <p:spTgt spid="31"/>
                                        </p:tgtEl>
                                        <p:attrNameLst>
                                          <p:attrName>ppt_h</p:attrName>
                                        </p:attrNameLst>
                                      </p:cBhvr>
                                      <p:tavLst>
                                        <p:tav tm="0">
                                          <p:val>
                                            <p:fltVal val="0"/>
                                          </p:val>
                                        </p:tav>
                                        <p:tav tm="100000">
                                          <p:val>
                                            <p:strVal val="#ppt_h"/>
                                          </p:val>
                                        </p:tav>
                                      </p:tavLst>
                                    </p:anim>
                                    <p:animEffect transition="in" filter="fade">
                                      <p:cBhvr>
                                        <p:cTn id="9" dur="500"/>
                                        <p:tgtEl>
                                          <p:spTgt spid="31"/>
                                        </p:tgtEl>
                                      </p:cBhvr>
                                    </p:animEffect>
                                  </p:childTnLst>
                                </p:cTn>
                              </p:par>
                            </p:childTnLst>
                          </p:cTn>
                        </p:par>
                        <p:par>
                          <p:cTn id="10" fill="hold">
                            <p:stCondLst>
                              <p:cond delay="500"/>
                            </p:stCondLst>
                            <p:childTnLst>
                              <p:par>
                                <p:cTn id="11" presetID="10" presetClass="entr" presetSubtype="0" fill="hold" nodeType="afterEffect">
                                  <p:stCondLst>
                                    <p:cond delay="0"/>
                                  </p:stCondLst>
                                  <p:childTnLst>
                                    <p:set>
                                      <p:cBhvr>
                                        <p:cTn id="12" dur="1" fill="hold">
                                          <p:stCondLst>
                                            <p:cond delay="0"/>
                                          </p:stCondLst>
                                        </p:cTn>
                                        <p:tgtEl>
                                          <p:spTgt spid="45"/>
                                        </p:tgtEl>
                                        <p:attrNameLst>
                                          <p:attrName>style.visibility</p:attrName>
                                        </p:attrNameLst>
                                      </p:cBhvr>
                                      <p:to>
                                        <p:strVal val="visible"/>
                                      </p:to>
                                    </p:set>
                                    <p:animEffect transition="in" filter="fade">
                                      <p:cBhvr>
                                        <p:cTn id="13" dur="500"/>
                                        <p:tgtEl>
                                          <p:spTgt spid="45"/>
                                        </p:tgtEl>
                                      </p:cBhvr>
                                    </p:animEffect>
                                  </p:childTnLst>
                                </p:cTn>
                              </p:par>
                              <p:par>
                                <p:cTn id="14" presetID="53" presetClass="entr" presetSubtype="16" fill="hold" nodeType="withEffect">
                                  <p:stCondLst>
                                    <p:cond delay="0"/>
                                  </p:stCondLst>
                                  <p:childTnLst>
                                    <p:set>
                                      <p:cBhvr>
                                        <p:cTn id="15" dur="1" fill="hold">
                                          <p:stCondLst>
                                            <p:cond delay="0"/>
                                          </p:stCondLst>
                                        </p:cTn>
                                        <p:tgtEl>
                                          <p:spTgt spid="48"/>
                                        </p:tgtEl>
                                        <p:attrNameLst>
                                          <p:attrName>style.visibility</p:attrName>
                                        </p:attrNameLst>
                                      </p:cBhvr>
                                      <p:to>
                                        <p:strVal val="visible"/>
                                      </p:to>
                                    </p:set>
                                    <p:anim calcmode="lin" valueType="num">
                                      <p:cBhvr>
                                        <p:cTn id="16" dur="500" fill="hold"/>
                                        <p:tgtEl>
                                          <p:spTgt spid="48"/>
                                        </p:tgtEl>
                                        <p:attrNameLst>
                                          <p:attrName>ppt_w</p:attrName>
                                        </p:attrNameLst>
                                      </p:cBhvr>
                                      <p:tavLst>
                                        <p:tav tm="0">
                                          <p:val>
                                            <p:fltVal val="0"/>
                                          </p:val>
                                        </p:tav>
                                        <p:tav tm="100000">
                                          <p:val>
                                            <p:strVal val="#ppt_w"/>
                                          </p:val>
                                        </p:tav>
                                      </p:tavLst>
                                    </p:anim>
                                    <p:anim calcmode="lin" valueType="num">
                                      <p:cBhvr>
                                        <p:cTn id="17" dur="500" fill="hold"/>
                                        <p:tgtEl>
                                          <p:spTgt spid="48"/>
                                        </p:tgtEl>
                                        <p:attrNameLst>
                                          <p:attrName>ppt_h</p:attrName>
                                        </p:attrNameLst>
                                      </p:cBhvr>
                                      <p:tavLst>
                                        <p:tav tm="0">
                                          <p:val>
                                            <p:fltVal val="0"/>
                                          </p:val>
                                        </p:tav>
                                        <p:tav tm="100000">
                                          <p:val>
                                            <p:strVal val="#ppt_h"/>
                                          </p:val>
                                        </p:tav>
                                      </p:tavLst>
                                    </p:anim>
                                    <p:animEffect transition="in" filter="fade">
                                      <p:cBhvr>
                                        <p:cTn id="18" dur="500"/>
                                        <p:tgtEl>
                                          <p:spTgt spid="48"/>
                                        </p:tgtEl>
                                      </p:cBhvr>
                                    </p:animEffect>
                                  </p:childTnLst>
                                </p:cTn>
                              </p:par>
                              <p:par>
                                <p:cTn id="19" presetID="53" presetClass="entr" presetSubtype="16" fill="hold" nodeType="withEffect">
                                  <p:stCondLst>
                                    <p:cond delay="0"/>
                                  </p:stCondLst>
                                  <p:childTnLst>
                                    <p:set>
                                      <p:cBhvr>
                                        <p:cTn id="20" dur="1" fill="hold">
                                          <p:stCondLst>
                                            <p:cond delay="0"/>
                                          </p:stCondLst>
                                        </p:cTn>
                                        <p:tgtEl>
                                          <p:spTgt spid="49"/>
                                        </p:tgtEl>
                                        <p:attrNameLst>
                                          <p:attrName>style.visibility</p:attrName>
                                        </p:attrNameLst>
                                      </p:cBhvr>
                                      <p:to>
                                        <p:strVal val="visible"/>
                                      </p:to>
                                    </p:set>
                                    <p:anim calcmode="lin" valueType="num">
                                      <p:cBhvr>
                                        <p:cTn id="21" dur="500" fill="hold"/>
                                        <p:tgtEl>
                                          <p:spTgt spid="49"/>
                                        </p:tgtEl>
                                        <p:attrNameLst>
                                          <p:attrName>ppt_w</p:attrName>
                                        </p:attrNameLst>
                                      </p:cBhvr>
                                      <p:tavLst>
                                        <p:tav tm="0">
                                          <p:val>
                                            <p:fltVal val="0"/>
                                          </p:val>
                                        </p:tav>
                                        <p:tav tm="100000">
                                          <p:val>
                                            <p:strVal val="#ppt_w"/>
                                          </p:val>
                                        </p:tav>
                                      </p:tavLst>
                                    </p:anim>
                                    <p:anim calcmode="lin" valueType="num">
                                      <p:cBhvr>
                                        <p:cTn id="22" dur="500" fill="hold"/>
                                        <p:tgtEl>
                                          <p:spTgt spid="49"/>
                                        </p:tgtEl>
                                        <p:attrNameLst>
                                          <p:attrName>ppt_h</p:attrName>
                                        </p:attrNameLst>
                                      </p:cBhvr>
                                      <p:tavLst>
                                        <p:tav tm="0">
                                          <p:val>
                                            <p:fltVal val="0"/>
                                          </p:val>
                                        </p:tav>
                                        <p:tav tm="100000">
                                          <p:val>
                                            <p:strVal val="#ppt_h"/>
                                          </p:val>
                                        </p:tav>
                                      </p:tavLst>
                                    </p:anim>
                                    <p:animEffect transition="in" filter="fade">
                                      <p:cBhvr>
                                        <p:cTn id="23" dur="500"/>
                                        <p:tgtEl>
                                          <p:spTgt spid="49"/>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nodeType="clickEffect">
                                  <p:stCondLst>
                                    <p:cond delay="0"/>
                                  </p:stCondLst>
                                  <p:childTnLst>
                                    <p:set>
                                      <p:cBhvr>
                                        <p:cTn id="27" dur="1" fill="hold">
                                          <p:stCondLst>
                                            <p:cond delay="0"/>
                                          </p:stCondLst>
                                        </p:cTn>
                                        <p:tgtEl>
                                          <p:spTgt spid="20"/>
                                        </p:tgtEl>
                                        <p:attrNameLst>
                                          <p:attrName>style.visibility</p:attrName>
                                        </p:attrNameLst>
                                      </p:cBhvr>
                                      <p:to>
                                        <p:strVal val="visible"/>
                                      </p:to>
                                    </p:set>
                                    <p:anim calcmode="lin" valueType="num">
                                      <p:cBhvr>
                                        <p:cTn id="28" dur="500" fill="hold"/>
                                        <p:tgtEl>
                                          <p:spTgt spid="20"/>
                                        </p:tgtEl>
                                        <p:attrNameLst>
                                          <p:attrName>ppt_w</p:attrName>
                                        </p:attrNameLst>
                                      </p:cBhvr>
                                      <p:tavLst>
                                        <p:tav tm="0">
                                          <p:val>
                                            <p:fltVal val="0"/>
                                          </p:val>
                                        </p:tav>
                                        <p:tav tm="100000">
                                          <p:val>
                                            <p:strVal val="#ppt_w"/>
                                          </p:val>
                                        </p:tav>
                                      </p:tavLst>
                                    </p:anim>
                                    <p:anim calcmode="lin" valueType="num">
                                      <p:cBhvr>
                                        <p:cTn id="29" dur="500" fill="hold"/>
                                        <p:tgtEl>
                                          <p:spTgt spid="20"/>
                                        </p:tgtEl>
                                        <p:attrNameLst>
                                          <p:attrName>ppt_h</p:attrName>
                                        </p:attrNameLst>
                                      </p:cBhvr>
                                      <p:tavLst>
                                        <p:tav tm="0">
                                          <p:val>
                                            <p:fltVal val="0"/>
                                          </p:val>
                                        </p:tav>
                                        <p:tav tm="100000">
                                          <p:val>
                                            <p:strVal val="#ppt_h"/>
                                          </p:val>
                                        </p:tav>
                                      </p:tavLst>
                                    </p:anim>
                                    <p:animEffect transition="in" filter="fade">
                                      <p:cBhvr>
                                        <p:cTn id="30" dur="500"/>
                                        <p:tgtEl>
                                          <p:spTgt spid="20"/>
                                        </p:tgtEl>
                                      </p:cBhvr>
                                    </p:animEffect>
                                  </p:childTnLst>
                                </p:cTn>
                              </p:par>
                              <p:par>
                                <p:cTn id="31" presetID="53" presetClass="entr" presetSubtype="16" fill="hold" nodeType="withEffect">
                                  <p:stCondLst>
                                    <p:cond delay="0"/>
                                  </p:stCondLst>
                                  <p:childTnLst>
                                    <p:set>
                                      <p:cBhvr>
                                        <p:cTn id="32" dur="1" fill="hold">
                                          <p:stCondLst>
                                            <p:cond delay="0"/>
                                          </p:stCondLst>
                                        </p:cTn>
                                        <p:tgtEl>
                                          <p:spTgt spid="23"/>
                                        </p:tgtEl>
                                        <p:attrNameLst>
                                          <p:attrName>style.visibility</p:attrName>
                                        </p:attrNameLst>
                                      </p:cBhvr>
                                      <p:to>
                                        <p:strVal val="visible"/>
                                      </p:to>
                                    </p:set>
                                    <p:anim calcmode="lin" valueType="num">
                                      <p:cBhvr>
                                        <p:cTn id="33" dur="500" fill="hold"/>
                                        <p:tgtEl>
                                          <p:spTgt spid="23"/>
                                        </p:tgtEl>
                                        <p:attrNameLst>
                                          <p:attrName>ppt_w</p:attrName>
                                        </p:attrNameLst>
                                      </p:cBhvr>
                                      <p:tavLst>
                                        <p:tav tm="0">
                                          <p:val>
                                            <p:fltVal val="0"/>
                                          </p:val>
                                        </p:tav>
                                        <p:tav tm="100000">
                                          <p:val>
                                            <p:strVal val="#ppt_w"/>
                                          </p:val>
                                        </p:tav>
                                      </p:tavLst>
                                    </p:anim>
                                    <p:anim calcmode="lin" valueType="num">
                                      <p:cBhvr>
                                        <p:cTn id="34" dur="500" fill="hold"/>
                                        <p:tgtEl>
                                          <p:spTgt spid="23"/>
                                        </p:tgtEl>
                                        <p:attrNameLst>
                                          <p:attrName>ppt_h</p:attrName>
                                        </p:attrNameLst>
                                      </p:cBhvr>
                                      <p:tavLst>
                                        <p:tav tm="0">
                                          <p:val>
                                            <p:fltVal val="0"/>
                                          </p:val>
                                        </p:tav>
                                        <p:tav tm="100000">
                                          <p:val>
                                            <p:strVal val="#ppt_h"/>
                                          </p:val>
                                        </p:tav>
                                      </p:tavLst>
                                    </p:anim>
                                    <p:animEffect transition="in" filter="fade">
                                      <p:cBhvr>
                                        <p:cTn id="35"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67834" y="2438400"/>
            <a:ext cx="7408333" cy="1981200"/>
          </a:xfrm>
        </p:spPr>
        <p:txBody>
          <a:bodyPr>
            <a:normAutofit fontScale="92500" lnSpcReduction="20000"/>
          </a:bodyPr>
          <a:lstStyle/>
          <a:p>
            <a:pPr marL="0" indent="0" algn="ctr">
              <a:buNone/>
            </a:pPr>
            <a:r>
              <a:rPr lang="en-US" sz="3100" dirty="0">
                <a:effectLst/>
              </a:rPr>
              <a:t>Copy and paste this URL into a browser to take </a:t>
            </a:r>
            <a:r>
              <a:rPr lang="en-US" sz="3100" dirty="0" smtClean="0">
                <a:effectLst/>
              </a:rPr>
              <a:t>a quick survey on today’s workshop:</a:t>
            </a:r>
            <a:r>
              <a:rPr lang="en-US" sz="3100" dirty="0">
                <a:effectLst/>
              </a:rPr>
              <a:t/>
            </a:r>
            <a:br>
              <a:rPr lang="en-US" sz="3100" dirty="0">
                <a:effectLst/>
              </a:rPr>
            </a:br>
            <a:r>
              <a:rPr lang="en-US" sz="3100" dirty="0">
                <a:solidFill>
                  <a:schemeClr val="tx1"/>
                </a:solidFill>
                <a:hlinkClick r:id="rId2"/>
              </a:rPr>
              <a:t>http://bitly.com/WCWorkshopSurvey</a:t>
            </a:r>
            <a:endParaRPr lang="en-US" sz="3100" dirty="0">
              <a:solidFill>
                <a:schemeClr val="tx1"/>
              </a:solidFill>
            </a:endParaRPr>
          </a:p>
          <a:p>
            <a:pPr marL="0" indent="0">
              <a:buNone/>
            </a:pPr>
            <a:r>
              <a:rPr lang="en-US" dirty="0">
                <a:effectLst/>
              </a:rPr>
              <a:t/>
            </a:r>
            <a:br>
              <a:rPr lang="en-US" dirty="0">
                <a:effectLst/>
              </a:rPr>
            </a:br>
            <a:endParaRPr lang="en-US" dirty="0"/>
          </a:p>
        </p:txBody>
      </p:sp>
      <p:sp>
        <p:nvSpPr>
          <p:cNvPr id="2" name="Footer Placeholder 1"/>
          <p:cNvSpPr>
            <a:spLocks noGrp="1"/>
          </p:cNvSpPr>
          <p:nvPr>
            <p:ph type="ftr" sz="quarter" idx="11"/>
          </p:nvPr>
        </p:nvSpPr>
        <p:spPr/>
        <p:txBody>
          <a:bodyPr/>
          <a:lstStyle/>
          <a:p>
            <a:r>
              <a:rPr lang="en-US" dirty="0" smtClean="0"/>
              <a:t>Revised May 2015</a:t>
            </a:r>
            <a:endParaRPr lang="en-US" dirty="0"/>
          </a:p>
        </p:txBody>
      </p:sp>
      <p:sp>
        <p:nvSpPr>
          <p:cNvPr id="4" name="Slide Number Placeholder 3"/>
          <p:cNvSpPr>
            <a:spLocks noGrp="1"/>
          </p:cNvSpPr>
          <p:nvPr>
            <p:ph type="sldNum" sz="quarter" idx="12"/>
          </p:nvPr>
        </p:nvSpPr>
        <p:spPr/>
        <p:txBody>
          <a:bodyPr/>
          <a:lstStyle/>
          <a:p>
            <a:fld id="{75783F52-0FF0-4DE8-B9AE-706FCF6F07B9}" type="slidenum">
              <a:rPr lang="en-US" smtClean="0"/>
              <a:pPr/>
              <a:t>24</a:t>
            </a:fld>
            <a:endParaRPr lang="en-US"/>
          </a:p>
        </p:txBody>
      </p:sp>
    </p:spTree>
    <p:extLst>
      <p:ext uri="{BB962C8B-B14F-4D97-AF65-F5344CB8AC3E}">
        <p14:creationId xmlns:p14="http://schemas.microsoft.com/office/powerpoint/2010/main" val="351035622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1" name="Group 30"/>
          <p:cNvGrpSpPr/>
          <p:nvPr/>
        </p:nvGrpSpPr>
        <p:grpSpPr>
          <a:xfrm>
            <a:off x="152400" y="1672870"/>
            <a:ext cx="2819400" cy="4042130"/>
            <a:chOff x="166896" y="2667000"/>
            <a:chExt cx="3109704" cy="4042130"/>
          </a:xfrm>
          <a:solidFill>
            <a:schemeClr val="tx2">
              <a:lumMod val="10000"/>
              <a:lumOff val="90000"/>
              <a:alpha val="81000"/>
            </a:schemeClr>
          </a:solidFill>
        </p:grpSpPr>
        <p:sp>
          <p:nvSpPr>
            <p:cNvPr id="34" name="Rectangle 33"/>
            <p:cNvSpPr/>
            <p:nvPr/>
          </p:nvSpPr>
          <p:spPr>
            <a:xfrm>
              <a:off x="166896" y="2667000"/>
              <a:ext cx="3109704" cy="4042130"/>
            </a:xfrm>
            <a:prstGeom prst="rect">
              <a:avLst/>
            </a:prstGeom>
            <a:grpFill/>
            <a:ln w="952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1" fontAlgn="auto" hangingPunct="1">
                <a:spcBef>
                  <a:spcPts val="0"/>
                </a:spcBef>
                <a:spcAft>
                  <a:spcPts val="0"/>
                </a:spcAft>
              </a:pPr>
              <a:endParaRPr lang="en-US">
                <a:solidFill>
                  <a:prstClr val="white"/>
                </a:solidFill>
              </a:endParaRPr>
            </a:p>
          </p:txBody>
        </p:sp>
        <p:sp>
          <p:nvSpPr>
            <p:cNvPr id="35" name="TextBox 34"/>
            <p:cNvSpPr txBox="1"/>
            <p:nvPr/>
          </p:nvSpPr>
          <p:spPr>
            <a:xfrm>
              <a:off x="722256" y="4469518"/>
              <a:ext cx="2003565" cy="400110"/>
            </a:xfrm>
            <a:prstGeom prst="rect">
              <a:avLst/>
            </a:prstGeom>
            <a:grpFill/>
            <a:ln w="9525">
              <a:noFill/>
            </a:ln>
          </p:spPr>
          <p:txBody>
            <a:bodyPr wrap="none" rtlCol="0">
              <a:spAutoFit/>
            </a:bodyPr>
            <a:lstStyle/>
            <a:p>
              <a:pPr algn="ctr" eaLnBrk="1" fontAlgn="auto" hangingPunct="1">
                <a:spcBef>
                  <a:spcPts val="0"/>
                </a:spcBef>
                <a:spcAft>
                  <a:spcPts val="0"/>
                </a:spcAft>
              </a:pPr>
              <a:r>
                <a:rPr lang="en-US" sz="2000" b="1" dirty="0" smtClean="0">
                  <a:latin typeface="+mn-lt"/>
                  <a:ea typeface="Verdana" pitchFamily="34" charset="0"/>
                  <a:cs typeface="Verdana" pitchFamily="34" charset="0"/>
                </a:rPr>
                <a:t>218 </a:t>
              </a:r>
              <a:r>
                <a:rPr lang="en-US" sz="2000" b="1" dirty="0" err="1" smtClean="0">
                  <a:latin typeface="+mn-lt"/>
                  <a:ea typeface="Verdana" pitchFamily="34" charset="0"/>
                  <a:cs typeface="Verdana" pitchFamily="34" charset="0"/>
                </a:rPr>
                <a:t>Eicher</a:t>
              </a:r>
              <a:r>
                <a:rPr lang="en-US" sz="2000" b="1" dirty="0" smtClean="0">
                  <a:latin typeface="+mn-lt"/>
                  <a:ea typeface="Verdana" pitchFamily="34" charset="0"/>
                  <a:cs typeface="Verdana" pitchFamily="34" charset="0"/>
                </a:rPr>
                <a:t> Hall</a:t>
              </a:r>
              <a:endParaRPr lang="en-US" sz="2000" b="1" dirty="0">
                <a:latin typeface="+mn-lt"/>
                <a:ea typeface="Verdana" pitchFamily="34" charset="0"/>
                <a:cs typeface="Verdana" pitchFamily="34" charset="0"/>
              </a:endParaRPr>
            </a:p>
          </p:txBody>
        </p:sp>
      </p:grpSp>
      <p:grpSp>
        <p:nvGrpSpPr>
          <p:cNvPr id="45" name="Group 44"/>
          <p:cNvGrpSpPr/>
          <p:nvPr/>
        </p:nvGrpSpPr>
        <p:grpSpPr>
          <a:xfrm>
            <a:off x="3124200" y="1672870"/>
            <a:ext cx="2819400" cy="4040942"/>
            <a:chOff x="3489771" y="2667000"/>
            <a:chExt cx="2503135" cy="4042130"/>
          </a:xfrm>
          <a:solidFill>
            <a:schemeClr val="tx2">
              <a:lumMod val="10000"/>
              <a:lumOff val="90000"/>
              <a:alpha val="81000"/>
            </a:schemeClr>
          </a:solidFill>
        </p:grpSpPr>
        <p:sp>
          <p:nvSpPr>
            <p:cNvPr id="46" name="Rectangle 45"/>
            <p:cNvSpPr/>
            <p:nvPr/>
          </p:nvSpPr>
          <p:spPr>
            <a:xfrm>
              <a:off x="3489771" y="2667000"/>
              <a:ext cx="2503135" cy="4042130"/>
            </a:xfrm>
            <a:prstGeom prst="rect">
              <a:avLst/>
            </a:prstGeom>
            <a:grpFill/>
            <a:ln w="635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47" name="TextBox 46"/>
            <p:cNvSpPr txBox="1"/>
            <p:nvPr/>
          </p:nvSpPr>
          <p:spPr>
            <a:xfrm>
              <a:off x="3562441" y="4506283"/>
              <a:ext cx="2357801" cy="2124282"/>
            </a:xfrm>
            <a:prstGeom prst="rect">
              <a:avLst/>
            </a:prstGeom>
            <a:grpFill/>
            <a:ln w="9525">
              <a:noFill/>
            </a:ln>
          </p:spPr>
          <p:txBody>
            <a:bodyPr wrap="square" rtlCol="0">
              <a:spAutoFit/>
            </a:bodyPr>
            <a:lstStyle/>
            <a:p>
              <a:pPr algn="ctr"/>
              <a:r>
                <a:rPr lang="en-US" sz="2000" b="1" dirty="0" smtClean="0">
                  <a:latin typeface="+mn-lt"/>
                  <a:ea typeface="Verdana" pitchFamily="34" charset="0"/>
                  <a:cs typeface="Verdana" pitchFamily="34" charset="0"/>
                </a:rPr>
                <a:t>Meet Us Online</a:t>
              </a:r>
            </a:p>
            <a:p>
              <a:pPr algn="ctr"/>
              <a:r>
                <a:rPr lang="en-US" sz="1600" dirty="0" smtClean="0">
                  <a:ea typeface="Verdana" pitchFamily="34" charset="0"/>
                  <a:cs typeface="Verdana" pitchFamily="34" charset="0"/>
                </a:rPr>
                <a:t/>
              </a:r>
              <a:br>
                <a:rPr lang="en-US" sz="1600" dirty="0" smtClean="0">
                  <a:ea typeface="Verdana" pitchFamily="34" charset="0"/>
                  <a:cs typeface="Verdana" pitchFamily="34" charset="0"/>
                </a:rPr>
              </a:br>
              <a:r>
                <a:rPr lang="en-US" sz="1600" dirty="0" smtClean="0">
                  <a:ea typeface="Verdana" pitchFamily="34" charset="0"/>
                  <a:cs typeface="Verdana" pitchFamily="34" charset="0"/>
                </a:rPr>
                <a:t>Talk to a tutor through WebEx (like Skype). </a:t>
              </a:r>
            </a:p>
            <a:p>
              <a:pPr algn="ctr"/>
              <a:endParaRPr lang="en-US" sz="1600" dirty="0" smtClean="0">
                <a:ea typeface="Verdana" pitchFamily="34" charset="0"/>
                <a:cs typeface="Verdana" pitchFamily="34" charset="0"/>
              </a:endParaRPr>
            </a:p>
            <a:p>
              <a:pPr algn="ctr"/>
              <a:r>
                <a:rPr lang="en-US" sz="1600" dirty="0" smtClean="0">
                  <a:ea typeface="Verdana" pitchFamily="34" charset="0"/>
                  <a:cs typeface="Verdana" pitchFamily="34" charset="0"/>
                </a:rPr>
                <a:t>Schedule an appointment at </a:t>
              </a:r>
              <a:r>
                <a:rPr lang="en-US" sz="1600" i="1" dirty="0" smtClean="0">
                  <a:ea typeface="Verdana" pitchFamily="34" charset="0"/>
                  <a:cs typeface="Verdana" pitchFamily="34" charset="0"/>
                </a:rPr>
                <a:t>iup.edu/</a:t>
              </a:r>
              <a:r>
                <a:rPr lang="en-US" sz="1600" i="1" dirty="0" err="1" smtClean="0">
                  <a:ea typeface="Verdana" pitchFamily="34" charset="0"/>
                  <a:cs typeface="Verdana" pitchFamily="34" charset="0"/>
                </a:rPr>
                <a:t>writingcenter</a:t>
              </a:r>
              <a:endParaRPr lang="en-US" sz="1600" i="1" dirty="0">
                <a:ea typeface="Verdana" pitchFamily="34" charset="0"/>
                <a:cs typeface="Verdana" pitchFamily="34" charset="0"/>
              </a:endParaRPr>
            </a:p>
          </p:txBody>
        </p:sp>
      </p:grpSp>
      <p:pic>
        <p:nvPicPr>
          <p:cNvPr id="48" name="Picture 4" descr="http://www.iup.edu/uploadedImages/Units/W_-_Z/Writing_Center/eicher%20hall.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68798" y="1919542"/>
            <a:ext cx="2374402" cy="1435600"/>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rgbClr val="FFFFFF"/>
                </a:solidFill>
              </a14:hiddenFill>
            </a:ext>
          </a:extLst>
        </p:spPr>
      </p:pic>
      <p:graphicFrame>
        <p:nvGraphicFramePr>
          <p:cNvPr id="49" name="Table 48"/>
          <p:cNvGraphicFramePr>
            <a:graphicFrameLocks noGrp="1"/>
          </p:cNvGraphicFramePr>
          <p:nvPr>
            <p:extLst>
              <p:ext uri="{D42A27DB-BD31-4B8C-83A1-F6EECF244321}">
                <p14:modId xmlns:p14="http://schemas.microsoft.com/office/powerpoint/2010/main" val="2947172374"/>
              </p:ext>
            </p:extLst>
          </p:nvPr>
        </p:nvGraphicFramePr>
        <p:xfrm>
          <a:off x="381000" y="4025910"/>
          <a:ext cx="2438400" cy="1536690"/>
        </p:xfrm>
        <a:graphic>
          <a:graphicData uri="http://schemas.openxmlformats.org/drawingml/2006/table">
            <a:tbl>
              <a:tblPr firstRow="1" bandRow="1">
                <a:tableStyleId>{69012ECD-51FC-41F1-AA8D-1B2483CD663E}</a:tableStyleId>
              </a:tblPr>
              <a:tblGrid>
                <a:gridCol w="2438400"/>
              </a:tblGrid>
              <a:tr h="829625">
                <a:tc>
                  <a:txBody>
                    <a:bodyPr/>
                    <a:lstStyle/>
                    <a:p>
                      <a:pPr algn="ctr"/>
                      <a:r>
                        <a:rPr lang="en-US" sz="1800" dirty="0" smtClean="0"/>
                        <a:t>Monday - Thursday</a:t>
                      </a:r>
                    </a:p>
                    <a:p>
                      <a:pPr algn="ctr"/>
                      <a:r>
                        <a:rPr lang="en-US" sz="1400" dirty="0" smtClean="0"/>
                        <a:t>9:00 am to 8:00 pm</a:t>
                      </a:r>
                      <a:endParaRPr lang="en-US" sz="1400" baseline="-25000" dirty="0" smtClean="0"/>
                    </a:p>
                  </a:txBody>
                  <a:tcPr anchor="ctr"/>
                </a:tc>
              </a:tr>
              <a:tr h="707065">
                <a:tc>
                  <a:txBody>
                    <a:bodyPr/>
                    <a:lstStyle/>
                    <a:p>
                      <a:pPr algn="ctr"/>
                      <a:r>
                        <a:rPr lang="en-US" sz="1800" dirty="0" smtClean="0"/>
                        <a:t>Friday</a:t>
                      </a:r>
                    </a:p>
                    <a:p>
                      <a:pPr algn="ctr"/>
                      <a:r>
                        <a:rPr lang="en-US" sz="1400" dirty="0" smtClean="0"/>
                        <a:t>9:00 am to</a:t>
                      </a:r>
                      <a:r>
                        <a:rPr lang="en-US" sz="1400" baseline="0" dirty="0" smtClean="0"/>
                        <a:t> 3:00 pm</a:t>
                      </a:r>
                      <a:endParaRPr lang="en-US" sz="1400" dirty="0" smtClean="0">
                        <a:latin typeface="Verdana" pitchFamily="34" charset="0"/>
                        <a:ea typeface="Verdana" pitchFamily="34" charset="0"/>
                        <a:cs typeface="Verdana" pitchFamily="34" charset="0"/>
                      </a:endParaRPr>
                    </a:p>
                  </a:txBody>
                  <a:tcPr anchor="ctr"/>
                </a:tc>
              </a:tr>
            </a:tbl>
          </a:graphicData>
        </a:graphic>
      </p:graphicFrame>
      <p:pic>
        <p:nvPicPr>
          <p:cNvPr id="2" name="Picture 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346258" y="1913820"/>
            <a:ext cx="2368742" cy="1441322"/>
          </a:xfrm>
          <a:prstGeom prst="rect">
            <a:avLst/>
          </a:prstGeom>
          <a:ln>
            <a:noFill/>
          </a:ln>
          <a:effectLst>
            <a:outerShdw blurRad="292100" dist="139700" dir="2700000" algn="tl" rotWithShape="0">
              <a:srgbClr val="333333">
                <a:alpha val="65000"/>
              </a:srgbClr>
            </a:outerShdw>
          </a:effectLst>
        </p:spPr>
      </p:pic>
      <p:grpSp>
        <p:nvGrpSpPr>
          <p:cNvPr id="20" name="Group 19"/>
          <p:cNvGrpSpPr/>
          <p:nvPr/>
        </p:nvGrpSpPr>
        <p:grpSpPr>
          <a:xfrm>
            <a:off x="6096000" y="1672870"/>
            <a:ext cx="2895600" cy="4042130"/>
            <a:chOff x="3489771" y="2667000"/>
            <a:chExt cx="2503135" cy="4042130"/>
          </a:xfrm>
          <a:solidFill>
            <a:schemeClr val="tx2">
              <a:lumMod val="10000"/>
              <a:lumOff val="90000"/>
              <a:alpha val="81000"/>
            </a:schemeClr>
          </a:solidFill>
        </p:grpSpPr>
        <p:sp>
          <p:nvSpPr>
            <p:cNvPr id="21" name="Rectangle 20"/>
            <p:cNvSpPr/>
            <p:nvPr/>
          </p:nvSpPr>
          <p:spPr>
            <a:xfrm>
              <a:off x="3489771" y="2667000"/>
              <a:ext cx="2503135" cy="4042130"/>
            </a:xfrm>
            <a:prstGeom prst="rect">
              <a:avLst/>
            </a:prstGeom>
            <a:grp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1" fontAlgn="auto" hangingPunct="1">
                <a:spcBef>
                  <a:spcPts val="0"/>
                </a:spcBef>
                <a:spcAft>
                  <a:spcPts val="0"/>
                </a:spcAft>
              </a:pPr>
              <a:endParaRPr lang="en-US">
                <a:solidFill>
                  <a:prstClr val="white"/>
                </a:solidFill>
              </a:endParaRPr>
            </a:p>
          </p:txBody>
        </p:sp>
        <p:sp>
          <p:nvSpPr>
            <p:cNvPr id="22" name="TextBox 21"/>
            <p:cNvSpPr txBox="1"/>
            <p:nvPr/>
          </p:nvSpPr>
          <p:spPr>
            <a:xfrm>
              <a:off x="3621515" y="4479032"/>
              <a:ext cx="2301860" cy="400110"/>
            </a:xfrm>
            <a:prstGeom prst="rect">
              <a:avLst/>
            </a:prstGeom>
            <a:grpFill/>
            <a:ln w="6350">
              <a:noFill/>
            </a:ln>
          </p:spPr>
          <p:txBody>
            <a:bodyPr wrap="square" rtlCol="0">
              <a:spAutoFit/>
            </a:bodyPr>
            <a:lstStyle/>
            <a:p>
              <a:pPr algn="ctr" eaLnBrk="1" fontAlgn="auto" hangingPunct="1">
                <a:spcBef>
                  <a:spcPts val="0"/>
                </a:spcBef>
                <a:spcAft>
                  <a:spcPts val="0"/>
                </a:spcAft>
              </a:pPr>
              <a:r>
                <a:rPr lang="en-US" sz="2000" b="1" dirty="0" smtClean="0">
                  <a:latin typeface="+mn-lt"/>
                  <a:ea typeface="Verdana" pitchFamily="34" charset="0"/>
                  <a:cs typeface="Verdana" pitchFamily="34" charset="0"/>
                </a:rPr>
                <a:t>Stapleton Library</a:t>
              </a:r>
              <a:endParaRPr lang="en-US" sz="2000" b="1" dirty="0">
                <a:latin typeface="+mn-lt"/>
                <a:ea typeface="Verdana" pitchFamily="34" charset="0"/>
                <a:cs typeface="Verdana" pitchFamily="34" charset="0"/>
              </a:endParaRPr>
            </a:p>
          </p:txBody>
        </p:sp>
      </p:grpSp>
      <p:graphicFrame>
        <p:nvGraphicFramePr>
          <p:cNvPr id="23" name="Table 22"/>
          <p:cNvGraphicFramePr>
            <a:graphicFrameLocks noGrp="1"/>
          </p:cNvGraphicFramePr>
          <p:nvPr>
            <p:extLst>
              <p:ext uri="{D42A27DB-BD31-4B8C-83A1-F6EECF244321}">
                <p14:modId xmlns:p14="http://schemas.microsoft.com/office/powerpoint/2010/main" val="3849059747"/>
              </p:ext>
            </p:extLst>
          </p:nvPr>
        </p:nvGraphicFramePr>
        <p:xfrm>
          <a:off x="6360339" y="4038600"/>
          <a:ext cx="2478861" cy="1524000"/>
        </p:xfrm>
        <a:graphic>
          <a:graphicData uri="http://schemas.openxmlformats.org/drawingml/2006/table">
            <a:tbl>
              <a:tblPr firstRow="1" bandRow="1">
                <a:tableStyleId>{69012ECD-51FC-41F1-AA8D-1B2483CD663E}</a:tableStyleId>
              </a:tblPr>
              <a:tblGrid>
                <a:gridCol w="2478861"/>
              </a:tblGrid>
              <a:tr h="835406">
                <a:tc>
                  <a:txBody>
                    <a:bodyPr/>
                    <a:lstStyle/>
                    <a:p>
                      <a:pPr algn="ctr"/>
                      <a:r>
                        <a:rPr lang="en-US" sz="1800" dirty="0" smtClean="0"/>
                        <a:t>Monday - Thursday</a:t>
                      </a:r>
                    </a:p>
                    <a:p>
                      <a:pPr marL="0" indent="0" algn="ctr">
                        <a:buFontTx/>
                        <a:buNone/>
                      </a:pPr>
                      <a:r>
                        <a:rPr lang="en-US" sz="1400" dirty="0" smtClean="0"/>
                        <a:t>8:00 pm to</a:t>
                      </a:r>
                      <a:r>
                        <a:rPr lang="en-US" sz="1400" baseline="0" dirty="0" smtClean="0"/>
                        <a:t> 11:00 pm</a:t>
                      </a:r>
                      <a:endParaRPr lang="en-US" sz="1400" b="0" dirty="0" smtClean="0">
                        <a:solidFill>
                          <a:schemeClr val="tx1"/>
                        </a:solidFill>
                        <a:latin typeface="Verdana" pitchFamily="34" charset="0"/>
                        <a:ea typeface="Verdana" pitchFamily="34" charset="0"/>
                        <a:cs typeface="Verdana" pitchFamily="34" charset="0"/>
                      </a:endParaRPr>
                    </a:p>
                  </a:txBody>
                  <a:tcPr anchor="ctr"/>
                </a:tc>
              </a:tr>
              <a:tr h="688594">
                <a:tc>
                  <a:txBody>
                    <a:bodyPr/>
                    <a:lstStyle/>
                    <a:p>
                      <a:pPr algn="ctr"/>
                      <a:r>
                        <a:rPr lang="en-US" sz="1800" dirty="0" smtClean="0"/>
                        <a:t>Sunday</a:t>
                      </a:r>
                    </a:p>
                    <a:p>
                      <a:pPr marL="0" indent="0" algn="ctr">
                        <a:buFontTx/>
                        <a:buNone/>
                      </a:pPr>
                      <a:r>
                        <a:rPr lang="en-US" sz="1400" dirty="0" smtClean="0"/>
                        <a:t>5:00 pm to 10:00 pm</a:t>
                      </a:r>
                      <a:endParaRPr lang="en-US" sz="1400" dirty="0">
                        <a:latin typeface="Verdana" pitchFamily="34" charset="0"/>
                        <a:ea typeface="Verdana" pitchFamily="34" charset="0"/>
                        <a:cs typeface="Verdana" pitchFamily="34" charset="0"/>
                      </a:endParaRPr>
                    </a:p>
                  </a:txBody>
                  <a:tcPr anchor="ctr"/>
                </a:tc>
              </a:tr>
            </a:tbl>
          </a:graphicData>
        </a:graphic>
      </p:graphicFrame>
      <p:pic>
        <p:nvPicPr>
          <p:cNvPr id="24" name="Picture 23"/>
          <p:cNvPicPr>
            <a:picLocks noChangeAspect="1"/>
          </p:cNvPicPr>
          <p:nvPr/>
        </p:nvPicPr>
        <p:blipFill rotWithShape="1">
          <a:blip r:embed="rId5">
            <a:extLst>
              <a:ext uri="{28A0092B-C50C-407E-A947-70E740481C1C}">
                <a14:useLocalDpi xmlns:a14="http://schemas.microsoft.com/office/drawing/2010/main" val="0"/>
              </a:ext>
            </a:extLst>
          </a:blip>
          <a:srcRect t="7521" b="16188"/>
          <a:stretch/>
        </p:blipFill>
        <p:spPr>
          <a:xfrm>
            <a:off x="6317463" y="1905000"/>
            <a:ext cx="2452674" cy="1450142"/>
          </a:xfrm>
          <a:prstGeom prst="rect">
            <a:avLst/>
          </a:prstGeom>
          <a:ln>
            <a:noFill/>
          </a:ln>
          <a:effectLst>
            <a:outerShdw blurRad="190500" algn="tl" rotWithShape="0">
              <a:srgbClr val="000000">
                <a:alpha val="70000"/>
              </a:srgbClr>
            </a:outerShdw>
          </a:effectLst>
        </p:spPr>
      </p:pic>
      <p:sp>
        <p:nvSpPr>
          <p:cNvPr id="25" name="Title 3"/>
          <p:cNvSpPr>
            <a:spLocks noGrp="1"/>
          </p:cNvSpPr>
          <p:nvPr>
            <p:ph type="title"/>
          </p:nvPr>
        </p:nvSpPr>
        <p:spPr>
          <a:xfrm>
            <a:off x="152400" y="559678"/>
            <a:ext cx="8610600" cy="889741"/>
          </a:xfrm>
        </p:spPr>
        <p:txBody>
          <a:bodyPr>
            <a:normAutofit/>
          </a:bodyPr>
          <a:lstStyle/>
          <a:p>
            <a:pPr algn="ctr"/>
            <a:r>
              <a:rPr lang="en-US" b="1" dirty="0"/>
              <a:t>G</a:t>
            </a:r>
            <a:r>
              <a:rPr lang="en-US" b="1" dirty="0" smtClean="0"/>
              <a:t>et help online or on campus</a:t>
            </a:r>
            <a:endParaRPr lang="en-US" b="1" dirty="0"/>
          </a:p>
        </p:txBody>
      </p:sp>
      <p:sp>
        <p:nvSpPr>
          <p:cNvPr id="3" name="Footer Placeholder 2"/>
          <p:cNvSpPr>
            <a:spLocks noGrp="1"/>
          </p:cNvSpPr>
          <p:nvPr>
            <p:ph type="ftr" sz="quarter" idx="11"/>
          </p:nvPr>
        </p:nvSpPr>
        <p:spPr/>
        <p:txBody>
          <a:bodyPr/>
          <a:lstStyle/>
          <a:p>
            <a:r>
              <a:rPr lang="en-US" smtClean="0"/>
              <a:t>Revised May 2015</a:t>
            </a:r>
            <a:endParaRPr lang="en-US"/>
          </a:p>
        </p:txBody>
      </p:sp>
      <p:sp>
        <p:nvSpPr>
          <p:cNvPr id="4" name="Slide Number Placeholder 3"/>
          <p:cNvSpPr>
            <a:spLocks noGrp="1"/>
          </p:cNvSpPr>
          <p:nvPr>
            <p:ph type="sldNum" sz="quarter" idx="12"/>
          </p:nvPr>
        </p:nvSpPr>
        <p:spPr/>
        <p:txBody>
          <a:bodyPr/>
          <a:lstStyle/>
          <a:p>
            <a:fld id="{75783F52-0FF0-4DE8-B9AE-706FCF6F07B9}" type="slidenum">
              <a:rPr lang="en-US" smtClean="0"/>
              <a:pPr/>
              <a:t>3</a:t>
            </a:fld>
            <a:endParaRPr lang="en-US"/>
          </a:p>
        </p:txBody>
      </p:sp>
    </p:spTree>
    <p:extLst>
      <p:ext uri="{BB962C8B-B14F-4D97-AF65-F5344CB8AC3E}">
        <p14:creationId xmlns:p14="http://schemas.microsoft.com/office/powerpoint/2010/main" val="543027864"/>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31"/>
                                        </p:tgtEl>
                                        <p:attrNameLst>
                                          <p:attrName>style.visibility</p:attrName>
                                        </p:attrNameLst>
                                      </p:cBhvr>
                                      <p:to>
                                        <p:strVal val="visible"/>
                                      </p:to>
                                    </p:set>
                                    <p:anim calcmode="lin" valueType="num">
                                      <p:cBhvr>
                                        <p:cTn id="7" dur="500" fill="hold"/>
                                        <p:tgtEl>
                                          <p:spTgt spid="31"/>
                                        </p:tgtEl>
                                        <p:attrNameLst>
                                          <p:attrName>ppt_w</p:attrName>
                                        </p:attrNameLst>
                                      </p:cBhvr>
                                      <p:tavLst>
                                        <p:tav tm="0">
                                          <p:val>
                                            <p:fltVal val="0"/>
                                          </p:val>
                                        </p:tav>
                                        <p:tav tm="100000">
                                          <p:val>
                                            <p:strVal val="#ppt_w"/>
                                          </p:val>
                                        </p:tav>
                                      </p:tavLst>
                                    </p:anim>
                                    <p:anim calcmode="lin" valueType="num">
                                      <p:cBhvr>
                                        <p:cTn id="8" dur="500" fill="hold"/>
                                        <p:tgtEl>
                                          <p:spTgt spid="31"/>
                                        </p:tgtEl>
                                        <p:attrNameLst>
                                          <p:attrName>ppt_h</p:attrName>
                                        </p:attrNameLst>
                                      </p:cBhvr>
                                      <p:tavLst>
                                        <p:tav tm="0">
                                          <p:val>
                                            <p:fltVal val="0"/>
                                          </p:val>
                                        </p:tav>
                                        <p:tav tm="100000">
                                          <p:val>
                                            <p:strVal val="#ppt_h"/>
                                          </p:val>
                                        </p:tav>
                                      </p:tavLst>
                                    </p:anim>
                                    <p:animEffect transition="in" filter="fade">
                                      <p:cBhvr>
                                        <p:cTn id="9" dur="500"/>
                                        <p:tgtEl>
                                          <p:spTgt spid="31"/>
                                        </p:tgtEl>
                                      </p:cBhvr>
                                    </p:animEffect>
                                  </p:childTnLst>
                                </p:cTn>
                              </p:par>
                            </p:childTnLst>
                          </p:cTn>
                        </p:par>
                        <p:par>
                          <p:cTn id="10" fill="hold">
                            <p:stCondLst>
                              <p:cond delay="500"/>
                            </p:stCondLst>
                            <p:childTnLst>
                              <p:par>
                                <p:cTn id="11" presetID="10" presetClass="entr" presetSubtype="0" fill="hold" nodeType="afterEffect">
                                  <p:stCondLst>
                                    <p:cond delay="0"/>
                                  </p:stCondLst>
                                  <p:childTnLst>
                                    <p:set>
                                      <p:cBhvr>
                                        <p:cTn id="12" dur="1" fill="hold">
                                          <p:stCondLst>
                                            <p:cond delay="0"/>
                                          </p:stCondLst>
                                        </p:cTn>
                                        <p:tgtEl>
                                          <p:spTgt spid="45"/>
                                        </p:tgtEl>
                                        <p:attrNameLst>
                                          <p:attrName>style.visibility</p:attrName>
                                        </p:attrNameLst>
                                      </p:cBhvr>
                                      <p:to>
                                        <p:strVal val="visible"/>
                                      </p:to>
                                    </p:set>
                                    <p:animEffect transition="in" filter="fade">
                                      <p:cBhvr>
                                        <p:cTn id="13" dur="500"/>
                                        <p:tgtEl>
                                          <p:spTgt spid="45"/>
                                        </p:tgtEl>
                                      </p:cBhvr>
                                    </p:animEffect>
                                  </p:childTnLst>
                                </p:cTn>
                              </p:par>
                              <p:par>
                                <p:cTn id="14" presetID="53" presetClass="entr" presetSubtype="16" fill="hold" nodeType="withEffect">
                                  <p:stCondLst>
                                    <p:cond delay="0"/>
                                  </p:stCondLst>
                                  <p:childTnLst>
                                    <p:set>
                                      <p:cBhvr>
                                        <p:cTn id="15" dur="1" fill="hold">
                                          <p:stCondLst>
                                            <p:cond delay="0"/>
                                          </p:stCondLst>
                                        </p:cTn>
                                        <p:tgtEl>
                                          <p:spTgt spid="48"/>
                                        </p:tgtEl>
                                        <p:attrNameLst>
                                          <p:attrName>style.visibility</p:attrName>
                                        </p:attrNameLst>
                                      </p:cBhvr>
                                      <p:to>
                                        <p:strVal val="visible"/>
                                      </p:to>
                                    </p:set>
                                    <p:anim calcmode="lin" valueType="num">
                                      <p:cBhvr>
                                        <p:cTn id="16" dur="500" fill="hold"/>
                                        <p:tgtEl>
                                          <p:spTgt spid="48"/>
                                        </p:tgtEl>
                                        <p:attrNameLst>
                                          <p:attrName>ppt_w</p:attrName>
                                        </p:attrNameLst>
                                      </p:cBhvr>
                                      <p:tavLst>
                                        <p:tav tm="0">
                                          <p:val>
                                            <p:fltVal val="0"/>
                                          </p:val>
                                        </p:tav>
                                        <p:tav tm="100000">
                                          <p:val>
                                            <p:strVal val="#ppt_w"/>
                                          </p:val>
                                        </p:tav>
                                      </p:tavLst>
                                    </p:anim>
                                    <p:anim calcmode="lin" valueType="num">
                                      <p:cBhvr>
                                        <p:cTn id="17" dur="500" fill="hold"/>
                                        <p:tgtEl>
                                          <p:spTgt spid="48"/>
                                        </p:tgtEl>
                                        <p:attrNameLst>
                                          <p:attrName>ppt_h</p:attrName>
                                        </p:attrNameLst>
                                      </p:cBhvr>
                                      <p:tavLst>
                                        <p:tav tm="0">
                                          <p:val>
                                            <p:fltVal val="0"/>
                                          </p:val>
                                        </p:tav>
                                        <p:tav tm="100000">
                                          <p:val>
                                            <p:strVal val="#ppt_h"/>
                                          </p:val>
                                        </p:tav>
                                      </p:tavLst>
                                    </p:anim>
                                    <p:animEffect transition="in" filter="fade">
                                      <p:cBhvr>
                                        <p:cTn id="18" dur="500"/>
                                        <p:tgtEl>
                                          <p:spTgt spid="48"/>
                                        </p:tgtEl>
                                      </p:cBhvr>
                                    </p:animEffect>
                                  </p:childTnLst>
                                </p:cTn>
                              </p:par>
                              <p:par>
                                <p:cTn id="19" presetID="53" presetClass="entr" presetSubtype="16" fill="hold" nodeType="withEffect">
                                  <p:stCondLst>
                                    <p:cond delay="0"/>
                                  </p:stCondLst>
                                  <p:childTnLst>
                                    <p:set>
                                      <p:cBhvr>
                                        <p:cTn id="20" dur="1" fill="hold">
                                          <p:stCondLst>
                                            <p:cond delay="0"/>
                                          </p:stCondLst>
                                        </p:cTn>
                                        <p:tgtEl>
                                          <p:spTgt spid="49"/>
                                        </p:tgtEl>
                                        <p:attrNameLst>
                                          <p:attrName>style.visibility</p:attrName>
                                        </p:attrNameLst>
                                      </p:cBhvr>
                                      <p:to>
                                        <p:strVal val="visible"/>
                                      </p:to>
                                    </p:set>
                                    <p:anim calcmode="lin" valueType="num">
                                      <p:cBhvr>
                                        <p:cTn id="21" dur="500" fill="hold"/>
                                        <p:tgtEl>
                                          <p:spTgt spid="49"/>
                                        </p:tgtEl>
                                        <p:attrNameLst>
                                          <p:attrName>ppt_w</p:attrName>
                                        </p:attrNameLst>
                                      </p:cBhvr>
                                      <p:tavLst>
                                        <p:tav tm="0">
                                          <p:val>
                                            <p:fltVal val="0"/>
                                          </p:val>
                                        </p:tav>
                                        <p:tav tm="100000">
                                          <p:val>
                                            <p:strVal val="#ppt_w"/>
                                          </p:val>
                                        </p:tav>
                                      </p:tavLst>
                                    </p:anim>
                                    <p:anim calcmode="lin" valueType="num">
                                      <p:cBhvr>
                                        <p:cTn id="22" dur="500" fill="hold"/>
                                        <p:tgtEl>
                                          <p:spTgt spid="49"/>
                                        </p:tgtEl>
                                        <p:attrNameLst>
                                          <p:attrName>ppt_h</p:attrName>
                                        </p:attrNameLst>
                                      </p:cBhvr>
                                      <p:tavLst>
                                        <p:tav tm="0">
                                          <p:val>
                                            <p:fltVal val="0"/>
                                          </p:val>
                                        </p:tav>
                                        <p:tav tm="100000">
                                          <p:val>
                                            <p:strVal val="#ppt_h"/>
                                          </p:val>
                                        </p:tav>
                                      </p:tavLst>
                                    </p:anim>
                                    <p:animEffect transition="in" filter="fade">
                                      <p:cBhvr>
                                        <p:cTn id="23" dur="500"/>
                                        <p:tgtEl>
                                          <p:spTgt spid="49"/>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nodeType="clickEffect">
                                  <p:stCondLst>
                                    <p:cond delay="0"/>
                                  </p:stCondLst>
                                  <p:childTnLst>
                                    <p:set>
                                      <p:cBhvr>
                                        <p:cTn id="27" dur="1" fill="hold">
                                          <p:stCondLst>
                                            <p:cond delay="0"/>
                                          </p:stCondLst>
                                        </p:cTn>
                                        <p:tgtEl>
                                          <p:spTgt spid="20"/>
                                        </p:tgtEl>
                                        <p:attrNameLst>
                                          <p:attrName>style.visibility</p:attrName>
                                        </p:attrNameLst>
                                      </p:cBhvr>
                                      <p:to>
                                        <p:strVal val="visible"/>
                                      </p:to>
                                    </p:set>
                                    <p:anim calcmode="lin" valueType="num">
                                      <p:cBhvr>
                                        <p:cTn id="28" dur="500" fill="hold"/>
                                        <p:tgtEl>
                                          <p:spTgt spid="20"/>
                                        </p:tgtEl>
                                        <p:attrNameLst>
                                          <p:attrName>ppt_w</p:attrName>
                                        </p:attrNameLst>
                                      </p:cBhvr>
                                      <p:tavLst>
                                        <p:tav tm="0">
                                          <p:val>
                                            <p:fltVal val="0"/>
                                          </p:val>
                                        </p:tav>
                                        <p:tav tm="100000">
                                          <p:val>
                                            <p:strVal val="#ppt_w"/>
                                          </p:val>
                                        </p:tav>
                                      </p:tavLst>
                                    </p:anim>
                                    <p:anim calcmode="lin" valueType="num">
                                      <p:cBhvr>
                                        <p:cTn id="29" dur="500" fill="hold"/>
                                        <p:tgtEl>
                                          <p:spTgt spid="20"/>
                                        </p:tgtEl>
                                        <p:attrNameLst>
                                          <p:attrName>ppt_h</p:attrName>
                                        </p:attrNameLst>
                                      </p:cBhvr>
                                      <p:tavLst>
                                        <p:tav tm="0">
                                          <p:val>
                                            <p:fltVal val="0"/>
                                          </p:val>
                                        </p:tav>
                                        <p:tav tm="100000">
                                          <p:val>
                                            <p:strVal val="#ppt_h"/>
                                          </p:val>
                                        </p:tav>
                                      </p:tavLst>
                                    </p:anim>
                                    <p:animEffect transition="in" filter="fade">
                                      <p:cBhvr>
                                        <p:cTn id="30" dur="500"/>
                                        <p:tgtEl>
                                          <p:spTgt spid="20"/>
                                        </p:tgtEl>
                                      </p:cBhvr>
                                    </p:animEffect>
                                  </p:childTnLst>
                                </p:cTn>
                              </p:par>
                              <p:par>
                                <p:cTn id="31" presetID="53" presetClass="entr" presetSubtype="16" fill="hold" nodeType="withEffect">
                                  <p:stCondLst>
                                    <p:cond delay="0"/>
                                  </p:stCondLst>
                                  <p:childTnLst>
                                    <p:set>
                                      <p:cBhvr>
                                        <p:cTn id="32" dur="1" fill="hold">
                                          <p:stCondLst>
                                            <p:cond delay="0"/>
                                          </p:stCondLst>
                                        </p:cTn>
                                        <p:tgtEl>
                                          <p:spTgt spid="23"/>
                                        </p:tgtEl>
                                        <p:attrNameLst>
                                          <p:attrName>style.visibility</p:attrName>
                                        </p:attrNameLst>
                                      </p:cBhvr>
                                      <p:to>
                                        <p:strVal val="visible"/>
                                      </p:to>
                                    </p:set>
                                    <p:anim calcmode="lin" valueType="num">
                                      <p:cBhvr>
                                        <p:cTn id="33" dur="500" fill="hold"/>
                                        <p:tgtEl>
                                          <p:spTgt spid="23"/>
                                        </p:tgtEl>
                                        <p:attrNameLst>
                                          <p:attrName>ppt_w</p:attrName>
                                        </p:attrNameLst>
                                      </p:cBhvr>
                                      <p:tavLst>
                                        <p:tav tm="0">
                                          <p:val>
                                            <p:fltVal val="0"/>
                                          </p:val>
                                        </p:tav>
                                        <p:tav tm="100000">
                                          <p:val>
                                            <p:strVal val="#ppt_w"/>
                                          </p:val>
                                        </p:tav>
                                      </p:tavLst>
                                    </p:anim>
                                    <p:anim calcmode="lin" valueType="num">
                                      <p:cBhvr>
                                        <p:cTn id="34" dur="500" fill="hold"/>
                                        <p:tgtEl>
                                          <p:spTgt spid="23"/>
                                        </p:tgtEl>
                                        <p:attrNameLst>
                                          <p:attrName>ppt_h</p:attrName>
                                        </p:attrNameLst>
                                      </p:cBhvr>
                                      <p:tavLst>
                                        <p:tav tm="0">
                                          <p:val>
                                            <p:fltVal val="0"/>
                                          </p:val>
                                        </p:tav>
                                        <p:tav tm="100000">
                                          <p:val>
                                            <p:strVal val="#ppt_h"/>
                                          </p:val>
                                        </p:tav>
                                      </p:tavLst>
                                    </p:anim>
                                    <p:animEffect transition="in" filter="fade">
                                      <p:cBhvr>
                                        <p:cTn id="35"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609600" y="3060580"/>
            <a:ext cx="7772400" cy="736840"/>
          </a:xfrm>
        </p:spPr>
        <p:txBody>
          <a:bodyPr>
            <a:normAutofit/>
          </a:bodyPr>
          <a:lstStyle/>
          <a:p>
            <a:pPr algn="l"/>
            <a:r>
              <a:rPr lang="en-US" sz="4800" b="1" dirty="0" smtClean="0"/>
              <a:t>Let’s take a poll…</a:t>
            </a:r>
            <a:endParaRPr lang="en-US" sz="4800" b="1" dirty="0"/>
          </a:p>
        </p:txBody>
      </p:sp>
      <p:sp>
        <p:nvSpPr>
          <p:cNvPr id="3" name="Slide Number Placeholder 2"/>
          <p:cNvSpPr>
            <a:spLocks noGrp="1"/>
          </p:cNvSpPr>
          <p:nvPr>
            <p:ph type="sldNum" sz="quarter" idx="12"/>
          </p:nvPr>
        </p:nvSpPr>
        <p:spPr/>
        <p:txBody>
          <a:bodyPr/>
          <a:lstStyle/>
          <a:p>
            <a:fld id="{75783F52-0FF0-4DE8-B9AE-706FCF6F07B9}" type="slidenum">
              <a:rPr lang="en-US" smtClean="0"/>
              <a:pPr/>
              <a:t>4</a:t>
            </a:fld>
            <a:endParaRPr lang="en-US"/>
          </a:p>
        </p:txBody>
      </p:sp>
    </p:spTree>
    <p:extLst>
      <p:ext uri="{BB962C8B-B14F-4D97-AF65-F5344CB8AC3E}">
        <p14:creationId xmlns:p14="http://schemas.microsoft.com/office/powerpoint/2010/main" val="326825599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571500" y="2324100"/>
            <a:ext cx="2875430" cy="2209800"/>
          </a:xfrm>
        </p:spPr>
        <p:txBody>
          <a:bodyPr>
            <a:normAutofit/>
          </a:bodyPr>
          <a:lstStyle/>
          <a:p>
            <a:r>
              <a:rPr lang="en-US" sz="5000" b="1" dirty="0" smtClean="0"/>
              <a:t>What would you do?</a:t>
            </a:r>
            <a:endParaRPr lang="en-US" sz="5000" b="1" dirty="0"/>
          </a:p>
        </p:txBody>
      </p:sp>
      <p:sp>
        <p:nvSpPr>
          <p:cNvPr id="5" name="Content Placeholder 4"/>
          <p:cNvSpPr>
            <a:spLocks noGrp="1"/>
          </p:cNvSpPr>
          <p:nvPr>
            <p:ph idx="1"/>
          </p:nvPr>
        </p:nvSpPr>
        <p:spPr>
          <a:xfrm>
            <a:off x="3886200" y="1219200"/>
            <a:ext cx="4686299" cy="5005022"/>
          </a:xfrm>
        </p:spPr>
        <p:txBody>
          <a:bodyPr>
            <a:normAutofit/>
          </a:bodyPr>
          <a:lstStyle/>
          <a:p>
            <a:pPr marL="0" indent="0">
              <a:buNone/>
            </a:pPr>
            <a:r>
              <a:rPr lang="en-US" sz="2400" dirty="0" smtClean="0"/>
              <a:t>The syllabus lists an assignment due soon, but your professor hasn’t mentioned it in class. Would you...</a:t>
            </a:r>
          </a:p>
          <a:p>
            <a:pPr marL="0" indent="0">
              <a:buNone/>
            </a:pPr>
            <a:endParaRPr lang="en-US" sz="1400" dirty="0" smtClean="0"/>
          </a:p>
          <a:p>
            <a:pPr marL="914400" indent="-457200">
              <a:buAutoNum type="alphaUcPeriod"/>
            </a:pPr>
            <a:r>
              <a:rPr lang="en-US" dirty="0" smtClean="0"/>
              <a:t>Do nothing and hope she forgets</a:t>
            </a:r>
          </a:p>
          <a:p>
            <a:pPr marL="914400" indent="-457200">
              <a:buAutoNum type="alphaUcPeriod"/>
            </a:pPr>
            <a:r>
              <a:rPr lang="en-US" dirty="0" smtClean="0"/>
              <a:t>Raise your hand during class and ask</a:t>
            </a:r>
          </a:p>
          <a:p>
            <a:pPr marL="914400" indent="-457200">
              <a:buAutoNum type="alphaUcPeriod"/>
            </a:pPr>
            <a:r>
              <a:rPr lang="en-US" dirty="0" smtClean="0"/>
              <a:t>Email your professor</a:t>
            </a:r>
          </a:p>
          <a:p>
            <a:pPr marL="914400" indent="-457200">
              <a:buAutoNum type="alphaUcPeriod"/>
            </a:pPr>
            <a:r>
              <a:rPr lang="en-US" dirty="0" smtClean="0"/>
              <a:t>Just do the assignment anyway</a:t>
            </a:r>
          </a:p>
        </p:txBody>
      </p:sp>
      <p:sp>
        <p:nvSpPr>
          <p:cNvPr id="2" name="Footer Placeholder 1"/>
          <p:cNvSpPr>
            <a:spLocks noGrp="1"/>
          </p:cNvSpPr>
          <p:nvPr>
            <p:ph type="ftr" sz="quarter" idx="11"/>
          </p:nvPr>
        </p:nvSpPr>
        <p:spPr/>
        <p:txBody>
          <a:bodyPr/>
          <a:lstStyle/>
          <a:p>
            <a:r>
              <a:rPr lang="en-US" smtClean="0"/>
              <a:t>Revised May 2015</a:t>
            </a:r>
            <a:endParaRPr lang="en-US"/>
          </a:p>
        </p:txBody>
      </p:sp>
      <p:sp>
        <p:nvSpPr>
          <p:cNvPr id="3" name="Slide Number Placeholder 2"/>
          <p:cNvSpPr>
            <a:spLocks noGrp="1"/>
          </p:cNvSpPr>
          <p:nvPr>
            <p:ph type="sldNum" sz="quarter" idx="12"/>
          </p:nvPr>
        </p:nvSpPr>
        <p:spPr/>
        <p:txBody>
          <a:bodyPr/>
          <a:lstStyle/>
          <a:p>
            <a:fld id="{75783F52-0FF0-4DE8-B9AE-706FCF6F07B9}" type="slidenum">
              <a:rPr lang="en-US" smtClean="0"/>
              <a:pPr/>
              <a:t>5</a:t>
            </a:fld>
            <a:endParaRPr lang="en-US"/>
          </a:p>
        </p:txBody>
      </p:sp>
    </p:spTree>
    <p:extLst>
      <p:ext uri="{BB962C8B-B14F-4D97-AF65-F5344CB8AC3E}">
        <p14:creationId xmlns:p14="http://schemas.microsoft.com/office/powerpoint/2010/main" val="117738925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571500" y="2273115"/>
            <a:ext cx="2875430" cy="2311770"/>
          </a:xfrm>
        </p:spPr>
        <p:txBody>
          <a:bodyPr>
            <a:normAutofit/>
          </a:bodyPr>
          <a:lstStyle/>
          <a:p>
            <a:r>
              <a:rPr lang="en-US" sz="5000" b="1" dirty="0" smtClean="0"/>
              <a:t>What would you do?</a:t>
            </a:r>
            <a:endParaRPr lang="en-US" sz="5000" b="1" dirty="0"/>
          </a:p>
        </p:txBody>
      </p:sp>
      <p:sp>
        <p:nvSpPr>
          <p:cNvPr id="5" name="Content Placeholder 4"/>
          <p:cNvSpPr>
            <a:spLocks noGrp="1"/>
          </p:cNvSpPr>
          <p:nvPr>
            <p:ph idx="1"/>
          </p:nvPr>
        </p:nvSpPr>
        <p:spPr>
          <a:xfrm>
            <a:off x="3924301" y="569066"/>
            <a:ext cx="4686299" cy="5655156"/>
          </a:xfrm>
        </p:spPr>
        <p:txBody>
          <a:bodyPr>
            <a:normAutofit/>
          </a:bodyPr>
          <a:lstStyle/>
          <a:p>
            <a:pPr marL="0" indent="0">
              <a:buNone/>
            </a:pPr>
            <a:r>
              <a:rPr lang="en-US" dirty="0" smtClean="0"/>
              <a:t>You have an important job interview scheduled at the same time as your next English 101 class. Would you…</a:t>
            </a:r>
          </a:p>
          <a:p>
            <a:pPr marL="0" indent="0">
              <a:buNone/>
            </a:pPr>
            <a:endParaRPr lang="en-US" sz="1400" dirty="0" smtClean="0"/>
          </a:p>
          <a:p>
            <a:pPr marL="914400" indent="-457200">
              <a:buAutoNum type="alphaUcPeriod"/>
            </a:pPr>
            <a:r>
              <a:rPr lang="en-US" dirty="0" smtClean="0"/>
              <a:t>Skip class. You’re allowed to miss a few classes.</a:t>
            </a:r>
          </a:p>
          <a:p>
            <a:pPr marL="914400" indent="-457200">
              <a:buAutoNum type="alphaUcPeriod"/>
            </a:pPr>
            <a:r>
              <a:rPr lang="en-US" dirty="0" smtClean="0"/>
              <a:t>Email your professor before class to let her know you won’t be there.</a:t>
            </a:r>
          </a:p>
          <a:p>
            <a:pPr marL="914400" indent="-457200">
              <a:buAutoNum type="alphaUcPeriod"/>
            </a:pPr>
            <a:r>
              <a:rPr lang="en-US" dirty="0" smtClean="0"/>
              <a:t>Ask your professor at the beginning of the next class, “Did I miss anything?”</a:t>
            </a:r>
          </a:p>
          <a:p>
            <a:pPr marL="914400" indent="-457200">
              <a:buAutoNum type="alphaUcPeriod"/>
            </a:pPr>
            <a:r>
              <a:rPr lang="en-US" dirty="0" smtClean="0"/>
              <a:t>Try to reschedule the interview for another time</a:t>
            </a:r>
          </a:p>
          <a:p>
            <a:pPr marL="457200" indent="-457200">
              <a:buAutoNum type="alphaUcPeriod"/>
            </a:pPr>
            <a:endParaRPr lang="en-US" dirty="0" smtClean="0"/>
          </a:p>
          <a:p>
            <a:pPr marL="457200" indent="-457200">
              <a:buAutoNum type="alphaUcPeriod"/>
            </a:pPr>
            <a:endParaRPr lang="en-US" dirty="0" smtClean="0"/>
          </a:p>
          <a:p>
            <a:pPr marL="457200" indent="-457200">
              <a:buAutoNum type="alphaUcPeriod"/>
            </a:pPr>
            <a:endParaRPr lang="en-US" dirty="0" smtClean="0"/>
          </a:p>
        </p:txBody>
      </p:sp>
      <p:sp>
        <p:nvSpPr>
          <p:cNvPr id="2" name="Footer Placeholder 1"/>
          <p:cNvSpPr>
            <a:spLocks noGrp="1"/>
          </p:cNvSpPr>
          <p:nvPr>
            <p:ph type="ftr" sz="quarter" idx="11"/>
          </p:nvPr>
        </p:nvSpPr>
        <p:spPr/>
        <p:txBody>
          <a:bodyPr/>
          <a:lstStyle/>
          <a:p>
            <a:r>
              <a:rPr lang="en-US" smtClean="0"/>
              <a:t>Revised May 2015</a:t>
            </a:r>
            <a:endParaRPr lang="en-US"/>
          </a:p>
        </p:txBody>
      </p:sp>
      <p:sp>
        <p:nvSpPr>
          <p:cNvPr id="3" name="Slide Number Placeholder 2"/>
          <p:cNvSpPr>
            <a:spLocks noGrp="1"/>
          </p:cNvSpPr>
          <p:nvPr>
            <p:ph type="sldNum" sz="quarter" idx="12"/>
          </p:nvPr>
        </p:nvSpPr>
        <p:spPr/>
        <p:txBody>
          <a:bodyPr/>
          <a:lstStyle/>
          <a:p>
            <a:fld id="{75783F52-0FF0-4DE8-B9AE-706FCF6F07B9}" type="slidenum">
              <a:rPr lang="en-US" smtClean="0"/>
              <a:pPr/>
              <a:t>6</a:t>
            </a:fld>
            <a:endParaRPr lang="en-US"/>
          </a:p>
        </p:txBody>
      </p:sp>
    </p:spTree>
    <p:extLst>
      <p:ext uri="{BB962C8B-B14F-4D97-AF65-F5344CB8AC3E}">
        <p14:creationId xmlns:p14="http://schemas.microsoft.com/office/powerpoint/2010/main" val="177615795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571500" y="2324100"/>
            <a:ext cx="2875430" cy="2209800"/>
          </a:xfrm>
        </p:spPr>
        <p:txBody>
          <a:bodyPr>
            <a:normAutofit/>
          </a:bodyPr>
          <a:lstStyle/>
          <a:p>
            <a:r>
              <a:rPr lang="en-US" sz="5000" b="1" dirty="0" smtClean="0"/>
              <a:t>What would you do?</a:t>
            </a:r>
            <a:endParaRPr lang="en-US" sz="5000" b="1" dirty="0"/>
          </a:p>
        </p:txBody>
      </p:sp>
      <p:sp>
        <p:nvSpPr>
          <p:cNvPr id="5" name="Content Placeholder 4"/>
          <p:cNvSpPr>
            <a:spLocks noGrp="1"/>
          </p:cNvSpPr>
          <p:nvPr>
            <p:ph idx="1"/>
          </p:nvPr>
        </p:nvSpPr>
        <p:spPr>
          <a:xfrm>
            <a:off x="3886200" y="838200"/>
            <a:ext cx="4686299" cy="5386022"/>
          </a:xfrm>
        </p:spPr>
        <p:txBody>
          <a:bodyPr>
            <a:normAutofit/>
          </a:bodyPr>
          <a:lstStyle/>
          <a:p>
            <a:pPr marL="0" indent="0">
              <a:buNone/>
            </a:pPr>
            <a:r>
              <a:rPr lang="en-US" dirty="0" smtClean="0"/>
              <a:t>You’ve been sick and missed two classes in a row. You know there’s an assignment due on the day you’ll be back. Would you…</a:t>
            </a:r>
          </a:p>
          <a:p>
            <a:pPr marL="0" indent="0">
              <a:buNone/>
            </a:pPr>
            <a:endParaRPr lang="en-US" dirty="0" smtClean="0"/>
          </a:p>
          <a:p>
            <a:pPr marL="631825" indent="-457200">
              <a:buAutoNum type="alphaUcPeriod"/>
            </a:pPr>
            <a:r>
              <a:rPr lang="en-US" dirty="0" smtClean="0"/>
              <a:t>Do the assignment while you’re sick and turn it in on the listed due date</a:t>
            </a:r>
          </a:p>
          <a:p>
            <a:pPr marL="631825" indent="-457200">
              <a:buAutoNum type="alphaUcPeriod"/>
            </a:pPr>
            <a:r>
              <a:rPr lang="en-US" dirty="0" smtClean="0"/>
              <a:t>Email your professor before the next class and ask whether you should do the assignment</a:t>
            </a:r>
          </a:p>
          <a:p>
            <a:pPr marL="631825" indent="-457200">
              <a:buAutoNum type="alphaUcPeriod"/>
            </a:pPr>
            <a:r>
              <a:rPr lang="en-US" dirty="0" smtClean="0"/>
              <a:t>Go to the next class and ask your professor when she wants the assignment</a:t>
            </a:r>
          </a:p>
          <a:p>
            <a:pPr marL="457200" indent="-457200">
              <a:buAutoNum type="alphaUcPeriod"/>
            </a:pPr>
            <a:endParaRPr lang="en-US" dirty="0" smtClean="0"/>
          </a:p>
          <a:p>
            <a:pPr marL="457200" indent="-457200">
              <a:buAutoNum type="alphaUcPeriod"/>
            </a:pPr>
            <a:endParaRPr lang="en-US" dirty="0" smtClean="0"/>
          </a:p>
          <a:p>
            <a:pPr marL="457200" indent="-457200">
              <a:buAutoNum type="alphaUcPeriod"/>
            </a:pPr>
            <a:endParaRPr lang="en-US" dirty="0" smtClean="0"/>
          </a:p>
        </p:txBody>
      </p:sp>
      <p:sp>
        <p:nvSpPr>
          <p:cNvPr id="2" name="Footer Placeholder 1"/>
          <p:cNvSpPr>
            <a:spLocks noGrp="1"/>
          </p:cNvSpPr>
          <p:nvPr>
            <p:ph type="ftr" sz="quarter" idx="11"/>
          </p:nvPr>
        </p:nvSpPr>
        <p:spPr/>
        <p:txBody>
          <a:bodyPr/>
          <a:lstStyle/>
          <a:p>
            <a:r>
              <a:rPr lang="en-US" smtClean="0"/>
              <a:t>Revised May 2015</a:t>
            </a:r>
            <a:endParaRPr lang="en-US"/>
          </a:p>
        </p:txBody>
      </p:sp>
      <p:sp>
        <p:nvSpPr>
          <p:cNvPr id="3" name="Slide Number Placeholder 2"/>
          <p:cNvSpPr>
            <a:spLocks noGrp="1"/>
          </p:cNvSpPr>
          <p:nvPr>
            <p:ph type="sldNum" sz="quarter" idx="12"/>
          </p:nvPr>
        </p:nvSpPr>
        <p:spPr/>
        <p:txBody>
          <a:bodyPr/>
          <a:lstStyle/>
          <a:p>
            <a:fld id="{75783F52-0FF0-4DE8-B9AE-706FCF6F07B9}" type="slidenum">
              <a:rPr lang="en-US" smtClean="0"/>
              <a:pPr/>
              <a:t>7</a:t>
            </a:fld>
            <a:endParaRPr lang="en-US"/>
          </a:p>
        </p:txBody>
      </p:sp>
    </p:spTree>
    <p:extLst>
      <p:ext uri="{BB962C8B-B14F-4D97-AF65-F5344CB8AC3E}">
        <p14:creationId xmlns:p14="http://schemas.microsoft.com/office/powerpoint/2010/main" val="343510749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04800" y="2096328"/>
            <a:ext cx="3429000" cy="2665345"/>
          </a:xfrm>
          <a:prstGeom prst="rect">
            <a:avLst/>
          </a:prstGeom>
          <a:noFill/>
        </p:spPr>
        <p:txBody>
          <a:bodyPr wrap="square" rtlCol="0">
            <a:spAutoFit/>
          </a:bodyPr>
          <a:lstStyle/>
          <a:p>
            <a:pPr algn="r">
              <a:lnSpc>
                <a:spcPct val="95000"/>
              </a:lnSpc>
            </a:pPr>
            <a:r>
              <a:rPr lang="en-US" sz="4400" i="1" dirty="0">
                <a:solidFill>
                  <a:schemeClr val="accent1"/>
                </a:solidFill>
                <a:latin typeface="+mj-lt"/>
              </a:rPr>
              <a:t>P</a:t>
            </a:r>
            <a:r>
              <a:rPr lang="en-US" sz="4400" i="1" dirty="0" smtClean="0">
                <a:solidFill>
                  <a:schemeClr val="accent1"/>
                </a:solidFill>
                <a:latin typeface="+mj-lt"/>
              </a:rPr>
              <a:t>rofessors </a:t>
            </a:r>
            <a:r>
              <a:rPr lang="en-US" sz="4400" b="1" i="1" dirty="0" smtClean="0">
                <a:solidFill>
                  <a:schemeClr val="accent1"/>
                </a:solidFill>
                <a:latin typeface="+mj-lt"/>
              </a:rPr>
              <a:t>want </a:t>
            </a:r>
            <a:r>
              <a:rPr lang="en-US" sz="4400" i="1" dirty="0" smtClean="0">
                <a:solidFill>
                  <a:schemeClr val="accent1"/>
                </a:solidFill>
                <a:latin typeface="+mj-lt"/>
              </a:rPr>
              <a:t>you </a:t>
            </a:r>
          </a:p>
          <a:p>
            <a:pPr algn="r">
              <a:lnSpc>
                <a:spcPct val="95000"/>
              </a:lnSpc>
            </a:pPr>
            <a:r>
              <a:rPr lang="en-US" sz="4400" i="1" dirty="0" smtClean="0">
                <a:solidFill>
                  <a:schemeClr val="accent1"/>
                </a:solidFill>
                <a:latin typeface="+mj-lt"/>
              </a:rPr>
              <a:t>to talk to them!</a:t>
            </a:r>
          </a:p>
        </p:txBody>
      </p:sp>
      <p:pic>
        <p:nvPicPr>
          <p:cNvPr id="2050" name="Picture 2" descr="Matthew Baume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590467" y="3543300"/>
            <a:ext cx="1752600" cy="1752600"/>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ular Callout 2"/>
          <p:cNvSpPr/>
          <p:nvPr/>
        </p:nvSpPr>
        <p:spPr>
          <a:xfrm>
            <a:off x="4296172" y="1596306"/>
            <a:ext cx="4543028" cy="1680293"/>
          </a:xfrm>
          <a:prstGeom prst="wedgeRectCallout">
            <a:avLst>
              <a:gd name="adj1" fmla="val -4531"/>
              <a:gd name="adj2" fmla="val 71069"/>
            </a:avLst>
          </a:prstGeom>
          <a:solidFill>
            <a:schemeClr val="bg2">
              <a:lumMod val="40000"/>
              <a:lumOff val="60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4281686" y="1660773"/>
            <a:ext cx="4572000" cy="1615827"/>
          </a:xfrm>
          <a:prstGeom prst="rect">
            <a:avLst/>
          </a:prstGeom>
          <a:noFill/>
          <a:ln>
            <a:noFill/>
          </a:ln>
        </p:spPr>
        <p:txBody>
          <a:bodyPr wrap="square" rtlCol="0">
            <a:spAutoFit/>
          </a:bodyPr>
          <a:lstStyle/>
          <a:p>
            <a:pPr algn="ctr"/>
            <a:r>
              <a:rPr lang="en-US" sz="1650" dirty="0" smtClean="0"/>
              <a:t>“The #1 </a:t>
            </a:r>
            <a:r>
              <a:rPr lang="en-US" sz="1650" dirty="0"/>
              <a:t>thing is just that students communicate with professors at all, by any </a:t>
            </a:r>
            <a:r>
              <a:rPr lang="en-US" sz="1650" dirty="0" smtClean="0"/>
              <a:t>means. </a:t>
            </a:r>
            <a:r>
              <a:rPr lang="en-US" sz="1650" dirty="0"/>
              <a:t>T</a:t>
            </a:r>
            <a:r>
              <a:rPr lang="en-US" sz="1650" dirty="0" smtClean="0"/>
              <a:t>oo </a:t>
            </a:r>
            <a:r>
              <a:rPr lang="en-US" sz="1650" dirty="0"/>
              <a:t>often I find that students don't ask me questions, don't stop by, don't respond to my emails, etc. Students who make an effort to do this almost always do </a:t>
            </a:r>
            <a:r>
              <a:rPr lang="en-US" sz="1650" dirty="0" smtClean="0"/>
              <a:t>better.”</a:t>
            </a:r>
            <a:endParaRPr lang="en-US" sz="1650" dirty="0"/>
          </a:p>
        </p:txBody>
      </p:sp>
      <p:sp>
        <p:nvSpPr>
          <p:cNvPr id="12" name="TextBox 11"/>
          <p:cNvSpPr txBox="1"/>
          <p:nvPr/>
        </p:nvSpPr>
        <p:spPr>
          <a:xfrm>
            <a:off x="6248400" y="5410200"/>
            <a:ext cx="2438400" cy="369332"/>
          </a:xfrm>
          <a:prstGeom prst="rect">
            <a:avLst/>
          </a:prstGeom>
          <a:noFill/>
        </p:spPr>
        <p:txBody>
          <a:bodyPr wrap="square" rtlCol="0">
            <a:spAutoFit/>
          </a:bodyPr>
          <a:lstStyle/>
          <a:p>
            <a:r>
              <a:rPr lang="en-US" dirty="0" smtClean="0"/>
              <a:t>Dr</a:t>
            </a:r>
            <a:r>
              <a:rPr lang="en-US" dirty="0"/>
              <a:t>. Matt </a:t>
            </a:r>
            <a:r>
              <a:rPr lang="en-US" dirty="0" err="1"/>
              <a:t>Baumer</a:t>
            </a:r>
            <a:r>
              <a:rPr lang="en-US" dirty="0"/>
              <a:t>, </a:t>
            </a:r>
            <a:r>
              <a:rPr lang="en-US" dirty="0" smtClean="0"/>
              <a:t>Music</a:t>
            </a:r>
            <a:endParaRPr lang="en-US" dirty="0"/>
          </a:p>
        </p:txBody>
      </p:sp>
      <p:sp>
        <p:nvSpPr>
          <p:cNvPr id="2" name="Footer Placeholder 1"/>
          <p:cNvSpPr>
            <a:spLocks noGrp="1"/>
          </p:cNvSpPr>
          <p:nvPr>
            <p:ph type="ftr" sz="quarter" idx="11"/>
          </p:nvPr>
        </p:nvSpPr>
        <p:spPr/>
        <p:txBody>
          <a:bodyPr/>
          <a:lstStyle/>
          <a:p>
            <a:r>
              <a:rPr lang="en-US" smtClean="0"/>
              <a:t>Revised May 2015</a:t>
            </a:r>
            <a:endParaRPr lang="en-US"/>
          </a:p>
        </p:txBody>
      </p:sp>
      <p:sp>
        <p:nvSpPr>
          <p:cNvPr id="5" name="Slide Number Placeholder 4"/>
          <p:cNvSpPr>
            <a:spLocks noGrp="1"/>
          </p:cNvSpPr>
          <p:nvPr>
            <p:ph type="sldNum" sz="quarter" idx="12"/>
          </p:nvPr>
        </p:nvSpPr>
        <p:spPr/>
        <p:txBody>
          <a:bodyPr/>
          <a:lstStyle/>
          <a:p>
            <a:fld id="{75783F52-0FF0-4DE8-B9AE-706FCF6F07B9}" type="slidenum">
              <a:rPr lang="en-US" smtClean="0"/>
              <a:pPr/>
              <a:t>8</a:t>
            </a:fld>
            <a:endParaRPr lang="en-US"/>
          </a:p>
        </p:txBody>
      </p:sp>
    </p:spTree>
    <p:extLst>
      <p:ext uri="{BB962C8B-B14F-4D97-AF65-F5344CB8AC3E}">
        <p14:creationId xmlns:p14="http://schemas.microsoft.com/office/powerpoint/2010/main" val="248764950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86870" y="2781300"/>
            <a:ext cx="3446930" cy="1295400"/>
          </a:xfrm>
        </p:spPr>
        <p:txBody>
          <a:bodyPr>
            <a:normAutofit/>
          </a:bodyPr>
          <a:lstStyle/>
          <a:p>
            <a:r>
              <a:rPr lang="en-US" sz="3600" dirty="0" smtClean="0"/>
              <a:t>Effective communication</a:t>
            </a:r>
            <a:endParaRPr lang="en-US" sz="3600" dirty="0"/>
          </a:p>
        </p:txBody>
      </p:sp>
      <p:sp>
        <p:nvSpPr>
          <p:cNvPr id="3" name="Content Placeholder 2"/>
          <p:cNvSpPr>
            <a:spLocks noGrp="1"/>
          </p:cNvSpPr>
          <p:nvPr>
            <p:ph idx="1"/>
          </p:nvPr>
        </p:nvSpPr>
        <p:spPr>
          <a:xfrm>
            <a:off x="4267200" y="1275133"/>
            <a:ext cx="4305299" cy="4307734"/>
          </a:xfrm>
        </p:spPr>
        <p:txBody>
          <a:bodyPr/>
          <a:lstStyle/>
          <a:p>
            <a:r>
              <a:rPr lang="en-US" dirty="0" smtClean="0"/>
              <a:t>Helps you with course content. You can clarify course policies and assignments when you need to.</a:t>
            </a:r>
          </a:p>
          <a:p>
            <a:pPr marL="0" indent="0">
              <a:buNone/>
            </a:pPr>
            <a:endParaRPr lang="en-US" dirty="0" smtClean="0"/>
          </a:p>
          <a:p>
            <a:r>
              <a:rPr lang="en-US" dirty="0" smtClean="0"/>
              <a:t>Helps you establish relationships with professors. They can provide guidance in your major and be a resource after graduation.</a:t>
            </a:r>
          </a:p>
          <a:p>
            <a:pPr marL="0" indent="0">
              <a:buNone/>
            </a:pPr>
            <a:endParaRPr lang="en-US" dirty="0" smtClean="0"/>
          </a:p>
          <a:p>
            <a:r>
              <a:rPr lang="en-US" dirty="0" smtClean="0"/>
              <a:t>Prepares you for communicating in a work environment.</a:t>
            </a:r>
            <a:endParaRPr lang="en-US" dirty="0"/>
          </a:p>
        </p:txBody>
      </p:sp>
      <p:sp>
        <p:nvSpPr>
          <p:cNvPr id="4" name="Footer Placeholder 3"/>
          <p:cNvSpPr>
            <a:spLocks noGrp="1"/>
          </p:cNvSpPr>
          <p:nvPr>
            <p:ph type="ftr" sz="quarter" idx="11"/>
          </p:nvPr>
        </p:nvSpPr>
        <p:spPr/>
        <p:txBody>
          <a:bodyPr/>
          <a:lstStyle/>
          <a:p>
            <a:r>
              <a:rPr lang="en-US" smtClean="0"/>
              <a:t>Revised May 2015</a:t>
            </a:r>
            <a:endParaRPr lang="en-US"/>
          </a:p>
        </p:txBody>
      </p:sp>
      <p:sp>
        <p:nvSpPr>
          <p:cNvPr id="5" name="Slide Number Placeholder 4"/>
          <p:cNvSpPr>
            <a:spLocks noGrp="1"/>
          </p:cNvSpPr>
          <p:nvPr>
            <p:ph type="sldNum" sz="quarter" idx="12"/>
          </p:nvPr>
        </p:nvSpPr>
        <p:spPr/>
        <p:txBody>
          <a:bodyPr/>
          <a:lstStyle/>
          <a:p>
            <a:fld id="{75783F52-0FF0-4DE8-B9AE-706FCF6F07B9}" type="slidenum">
              <a:rPr lang="en-US" smtClean="0"/>
              <a:pPr/>
              <a:t>9</a:t>
            </a:fld>
            <a:endParaRPr lang="en-US"/>
          </a:p>
        </p:txBody>
      </p:sp>
    </p:spTree>
    <p:extLst>
      <p:ext uri="{BB962C8B-B14F-4D97-AF65-F5344CB8AC3E}">
        <p14:creationId xmlns:p14="http://schemas.microsoft.com/office/powerpoint/2010/main" val="2384278694"/>
      </p:ext>
    </p:extLst>
  </p:cSld>
  <p:clrMapOvr>
    <a:masterClrMapping/>
  </p:clrMapOvr>
</p:sld>
</file>

<file path=ppt/theme/theme1.xml><?xml version="1.0" encoding="utf-8"?>
<a:theme xmlns:a="http://schemas.openxmlformats.org/drawingml/2006/main" name="Headlines">
  <a:themeElements>
    <a:clrScheme name="Red Orange">
      <a:dk1>
        <a:sysClr val="windowText" lastClr="000000"/>
      </a:dk1>
      <a:lt1>
        <a:sysClr val="window" lastClr="FFFFFF"/>
      </a:lt1>
      <a:dk2>
        <a:srgbClr val="505046"/>
      </a:dk2>
      <a:lt2>
        <a:srgbClr val="EEECE1"/>
      </a:lt2>
      <a:accent1>
        <a:srgbClr val="E84C22"/>
      </a:accent1>
      <a:accent2>
        <a:srgbClr val="FFBD47"/>
      </a:accent2>
      <a:accent3>
        <a:srgbClr val="B64926"/>
      </a:accent3>
      <a:accent4>
        <a:srgbClr val="FF8427"/>
      </a:accent4>
      <a:accent5>
        <a:srgbClr val="CC9900"/>
      </a:accent5>
      <a:accent6>
        <a:srgbClr val="B22600"/>
      </a:accent6>
      <a:hlink>
        <a:srgbClr val="CC9900"/>
      </a:hlink>
      <a:folHlink>
        <a:srgbClr val="666699"/>
      </a:folHlink>
    </a:clrScheme>
    <a:fontScheme name="Headlines">
      <a:majorFont>
        <a:latin typeface="Century Schoolbook" panose="02040604050505020304"/>
        <a:ea typeface=""/>
        <a:cs typeface=""/>
      </a:majorFont>
      <a:minorFont>
        <a:latin typeface="Corbel" panose="020B0503020204020204"/>
        <a:ea typeface=""/>
        <a:cs typeface=""/>
      </a:minorFont>
    </a:fontScheme>
    <a:fmtScheme name="Headlines">
      <a:fillStyleLst>
        <a:solidFill>
          <a:schemeClr val="phClr"/>
        </a:solidFill>
        <a:solidFill>
          <a:schemeClr val="phClr">
            <a:tint val="67000"/>
            <a:satMod val="105000"/>
          </a:schemeClr>
        </a:solidFill>
        <a:gradFill rotWithShape="1">
          <a:gsLst>
            <a:gs pos="0">
              <a:schemeClr val="phClr">
                <a:tint val="100000"/>
                <a:satMod val="103000"/>
                <a:lumMod val="102000"/>
              </a:schemeClr>
            </a:gs>
            <a:gs pos="50000">
              <a:schemeClr val="phClr">
                <a:shade val="100000"/>
                <a:satMod val="110000"/>
                <a:lumMod val="100000"/>
              </a:schemeClr>
            </a:gs>
            <a:gs pos="100000">
              <a:schemeClr val="phClr">
                <a:shade val="70000"/>
                <a:satMod val="120000"/>
                <a:lumMod val="99000"/>
              </a:schemeClr>
            </a:gs>
          </a:gsLst>
          <a:path path="circle">
            <a:fillToRect l="100000" t="100000" r="100000" b="100000"/>
          </a:path>
        </a:gradFill>
      </a:fillStyleLst>
      <a:lnStyleLst>
        <a:ln w="6350" cap="flat" cmpd="sng" algn="in">
          <a:solidFill>
            <a:schemeClr val="phClr"/>
          </a:solidFill>
          <a:prstDash val="solid"/>
        </a:ln>
        <a:ln w="12700" cap="flat" cmpd="sng" algn="in">
          <a:solidFill>
            <a:schemeClr val="phClr"/>
          </a:solidFill>
          <a:prstDash val="solid"/>
        </a:ln>
        <a:ln w="19050" cap="flat" cmpd="sng" algn="in">
          <a:solidFill>
            <a:schemeClr val="phClr">
              <a:satMod val="150000"/>
            </a:schemeClr>
          </a:solidFill>
          <a:prstDash val="solid"/>
        </a:ln>
      </a:lnStyleLst>
      <a:effectStyleLst>
        <a:effectStyle>
          <a:effectLst/>
        </a:effectStyle>
        <a:effectStyle>
          <a:effectLst/>
        </a:effectStyle>
        <a:effectStyle>
          <a:effectLst>
            <a:innerShdw blurRad="88900" dist="25400" dir="10800000">
              <a:srgbClr val="000000">
                <a:alpha val="25000"/>
              </a:srgbClr>
            </a:innerShdw>
            <a:outerShdw blurRad="25400" dist="25400" dir="5400000" algn="ctr" rotWithShape="0">
              <a:srgbClr val="FFFFFF">
                <a:alpha val="10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Headlines" id="{3841520A-25F2-4EB8-BE4C-611DB5ABEED9}" vid="{0A845BBA-79DB-48B1-B20E-7DB1D9224837}"/>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TM10001103[[fn=Headlines]]</Template>
  <TotalTime>1150</TotalTime>
  <Words>2359</Words>
  <Application>Microsoft Office PowerPoint</Application>
  <PresentationFormat>On-screen Show (4:3)</PresentationFormat>
  <Paragraphs>237</Paragraphs>
  <Slides>24</Slides>
  <Notes>21</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24</vt:i4>
      </vt:variant>
    </vt:vector>
  </HeadingPairs>
  <TitlesOfParts>
    <vt:vector size="32" baseType="lpstr">
      <vt:lpstr>Adobe Caslon Pro Bold</vt:lpstr>
      <vt:lpstr>Arial</vt:lpstr>
      <vt:lpstr>Calibri</vt:lpstr>
      <vt:lpstr>Candara</vt:lpstr>
      <vt:lpstr>Century Schoolbook</vt:lpstr>
      <vt:lpstr>Corbel</vt:lpstr>
      <vt:lpstr>Verdana</vt:lpstr>
      <vt:lpstr>Headlines</vt:lpstr>
      <vt:lpstr>Communicating with Professors  </vt:lpstr>
      <vt:lpstr>Welcome to the Writing Center!</vt:lpstr>
      <vt:lpstr>Get help online or on campus</vt:lpstr>
      <vt:lpstr>Let’s take a poll…</vt:lpstr>
      <vt:lpstr>What would you do?</vt:lpstr>
      <vt:lpstr>What would you do?</vt:lpstr>
      <vt:lpstr>What would you do?</vt:lpstr>
      <vt:lpstr>PowerPoint Presentation</vt:lpstr>
      <vt:lpstr>Effective communication</vt:lpstr>
      <vt:lpstr>Getting in touch</vt:lpstr>
      <vt:lpstr>Communicating  in person</vt:lpstr>
      <vt:lpstr>In person</vt:lpstr>
      <vt:lpstr>PowerPoint Presentation</vt:lpstr>
      <vt:lpstr>Talk to your advisor, too!</vt:lpstr>
      <vt:lpstr>Communicating via email</vt:lpstr>
      <vt:lpstr>When emailing, DO…</vt:lpstr>
      <vt:lpstr>When emailing, DON’T…</vt:lpstr>
      <vt:lpstr>examples</vt:lpstr>
      <vt:lpstr>Real student emails*</vt:lpstr>
      <vt:lpstr>Real student emails*</vt:lpstr>
      <vt:lpstr>Real student emails*</vt:lpstr>
      <vt:lpstr>What would you do?</vt:lpstr>
      <vt:lpstr>Get help online or on campus</vt:lpstr>
      <vt:lpstr>PowerPoint Presentation</vt:lpstr>
    </vt:vector>
  </TitlesOfParts>
  <Company>Indiana University of Pennsylvania</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wc44</dc:creator>
  <cp:lastModifiedBy>Miss. Emily J. Weber</cp:lastModifiedBy>
  <cp:revision>70</cp:revision>
  <cp:lastPrinted>2012-06-20T13:00:06Z</cp:lastPrinted>
  <dcterms:created xsi:type="dcterms:W3CDTF">2012-06-20T12:58:57Z</dcterms:created>
  <dcterms:modified xsi:type="dcterms:W3CDTF">2015-06-17T12:40:31Z</dcterms:modified>
</cp:coreProperties>
</file>