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37"/>
  </p:notesMasterIdLst>
  <p:handoutMasterIdLst>
    <p:handoutMasterId r:id="rId38"/>
  </p:handoutMasterIdLst>
  <p:sldIdLst>
    <p:sldId id="318" r:id="rId2"/>
    <p:sldId id="331" r:id="rId3"/>
    <p:sldId id="319" r:id="rId4"/>
    <p:sldId id="320" r:id="rId5"/>
    <p:sldId id="321" r:id="rId6"/>
    <p:sldId id="322" r:id="rId7"/>
    <p:sldId id="289" r:id="rId8"/>
    <p:sldId id="291" r:id="rId9"/>
    <p:sldId id="292" r:id="rId10"/>
    <p:sldId id="305" r:id="rId11"/>
    <p:sldId id="306" r:id="rId12"/>
    <p:sldId id="302" r:id="rId13"/>
    <p:sldId id="295" r:id="rId14"/>
    <p:sldId id="329" r:id="rId15"/>
    <p:sldId id="290" r:id="rId16"/>
    <p:sldId id="262" r:id="rId17"/>
    <p:sldId id="278" r:id="rId18"/>
    <p:sldId id="283" r:id="rId19"/>
    <p:sldId id="330" r:id="rId20"/>
    <p:sldId id="282" r:id="rId21"/>
    <p:sldId id="267" r:id="rId22"/>
    <p:sldId id="296" r:id="rId23"/>
    <p:sldId id="284" r:id="rId24"/>
    <p:sldId id="297" r:id="rId25"/>
    <p:sldId id="268" r:id="rId26"/>
    <p:sldId id="298" r:id="rId27"/>
    <p:sldId id="269" r:id="rId28"/>
    <p:sldId id="323" r:id="rId29"/>
    <p:sldId id="270" r:id="rId30"/>
    <p:sldId id="300" r:id="rId31"/>
    <p:sldId id="324" r:id="rId32"/>
    <p:sldId id="271" r:id="rId33"/>
    <p:sldId id="326" r:id="rId34"/>
    <p:sldId id="327" r:id="rId35"/>
    <p:sldId id="328" r:id="rId36"/>
  </p:sldIdLst>
  <p:sldSz cx="9144000" cy="6858000" type="screen4x3"/>
  <p:notesSz cx="6858000" cy="9144000"/>
  <p:defaultTextStyle>
    <a:defPPr>
      <a:defRPr lang="en-US"/>
    </a:defPPr>
    <a:lvl1pPr algn="l" rtl="0" fontAlgn="base">
      <a:spcBef>
        <a:spcPct val="20000"/>
      </a:spcBef>
      <a:spcAft>
        <a:spcPct val="0"/>
      </a:spcAft>
      <a:buClr>
        <a:schemeClr val="bg2"/>
      </a:buClr>
      <a:buSzPct val="70000"/>
      <a:buFont typeface="Wingdings" pitchFamily="2" charset="2"/>
      <a:defRPr sz="2500" b="1" kern="1200">
        <a:solidFill>
          <a:schemeClr val="accent2"/>
        </a:solidFill>
        <a:latin typeface="Garamond" pitchFamily="18" charset="0"/>
        <a:ea typeface="+mn-ea"/>
        <a:cs typeface="+mn-cs"/>
      </a:defRPr>
    </a:lvl1pPr>
    <a:lvl2pPr marL="457200" algn="l" rtl="0" fontAlgn="base">
      <a:spcBef>
        <a:spcPct val="20000"/>
      </a:spcBef>
      <a:spcAft>
        <a:spcPct val="0"/>
      </a:spcAft>
      <a:buClr>
        <a:schemeClr val="bg2"/>
      </a:buClr>
      <a:buSzPct val="70000"/>
      <a:buFont typeface="Wingdings" pitchFamily="2" charset="2"/>
      <a:defRPr sz="2500" b="1" kern="1200">
        <a:solidFill>
          <a:schemeClr val="accent2"/>
        </a:solidFill>
        <a:latin typeface="Garamond" pitchFamily="18" charset="0"/>
        <a:ea typeface="+mn-ea"/>
        <a:cs typeface="+mn-cs"/>
      </a:defRPr>
    </a:lvl2pPr>
    <a:lvl3pPr marL="914400" algn="l" rtl="0" fontAlgn="base">
      <a:spcBef>
        <a:spcPct val="20000"/>
      </a:spcBef>
      <a:spcAft>
        <a:spcPct val="0"/>
      </a:spcAft>
      <a:buClr>
        <a:schemeClr val="bg2"/>
      </a:buClr>
      <a:buSzPct val="70000"/>
      <a:buFont typeface="Wingdings" pitchFamily="2" charset="2"/>
      <a:defRPr sz="2500" b="1" kern="1200">
        <a:solidFill>
          <a:schemeClr val="accent2"/>
        </a:solidFill>
        <a:latin typeface="Garamond" pitchFamily="18" charset="0"/>
        <a:ea typeface="+mn-ea"/>
        <a:cs typeface="+mn-cs"/>
      </a:defRPr>
    </a:lvl3pPr>
    <a:lvl4pPr marL="1371600" algn="l" rtl="0" fontAlgn="base">
      <a:spcBef>
        <a:spcPct val="20000"/>
      </a:spcBef>
      <a:spcAft>
        <a:spcPct val="0"/>
      </a:spcAft>
      <a:buClr>
        <a:schemeClr val="bg2"/>
      </a:buClr>
      <a:buSzPct val="70000"/>
      <a:buFont typeface="Wingdings" pitchFamily="2" charset="2"/>
      <a:defRPr sz="2500" b="1" kern="1200">
        <a:solidFill>
          <a:schemeClr val="accent2"/>
        </a:solidFill>
        <a:latin typeface="Garamond" pitchFamily="18" charset="0"/>
        <a:ea typeface="+mn-ea"/>
        <a:cs typeface="+mn-cs"/>
      </a:defRPr>
    </a:lvl4pPr>
    <a:lvl5pPr marL="1828800" algn="l" rtl="0" fontAlgn="base">
      <a:spcBef>
        <a:spcPct val="20000"/>
      </a:spcBef>
      <a:spcAft>
        <a:spcPct val="0"/>
      </a:spcAft>
      <a:buClr>
        <a:schemeClr val="bg2"/>
      </a:buClr>
      <a:buSzPct val="70000"/>
      <a:buFont typeface="Wingdings" pitchFamily="2" charset="2"/>
      <a:defRPr sz="2500" b="1" kern="1200">
        <a:solidFill>
          <a:schemeClr val="accent2"/>
        </a:solidFill>
        <a:latin typeface="Garamond" pitchFamily="18" charset="0"/>
        <a:ea typeface="+mn-ea"/>
        <a:cs typeface="+mn-cs"/>
      </a:defRPr>
    </a:lvl5pPr>
    <a:lvl6pPr marL="2286000" algn="l" defTabSz="914400" rtl="0" eaLnBrk="1" latinLnBrk="0" hangingPunct="1">
      <a:defRPr sz="2500" b="1" kern="1200">
        <a:solidFill>
          <a:schemeClr val="accent2"/>
        </a:solidFill>
        <a:latin typeface="Garamond" pitchFamily="18" charset="0"/>
        <a:ea typeface="+mn-ea"/>
        <a:cs typeface="+mn-cs"/>
      </a:defRPr>
    </a:lvl6pPr>
    <a:lvl7pPr marL="2743200" algn="l" defTabSz="914400" rtl="0" eaLnBrk="1" latinLnBrk="0" hangingPunct="1">
      <a:defRPr sz="2500" b="1" kern="1200">
        <a:solidFill>
          <a:schemeClr val="accent2"/>
        </a:solidFill>
        <a:latin typeface="Garamond" pitchFamily="18" charset="0"/>
        <a:ea typeface="+mn-ea"/>
        <a:cs typeface="+mn-cs"/>
      </a:defRPr>
    </a:lvl7pPr>
    <a:lvl8pPr marL="3200400" algn="l" defTabSz="914400" rtl="0" eaLnBrk="1" latinLnBrk="0" hangingPunct="1">
      <a:defRPr sz="2500" b="1" kern="1200">
        <a:solidFill>
          <a:schemeClr val="accent2"/>
        </a:solidFill>
        <a:latin typeface="Garamond" pitchFamily="18" charset="0"/>
        <a:ea typeface="+mn-ea"/>
        <a:cs typeface="+mn-cs"/>
      </a:defRPr>
    </a:lvl8pPr>
    <a:lvl9pPr marL="3657600" algn="l" defTabSz="914400" rtl="0" eaLnBrk="1" latinLnBrk="0" hangingPunct="1">
      <a:defRPr sz="2500" b="1" kern="1200">
        <a:solidFill>
          <a:schemeClr val="accent2"/>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660033"/>
    <a:srgbClr val="FF0000"/>
    <a:srgbClr val="FC231E"/>
    <a:srgbClr val="8EC8C7"/>
    <a:srgbClr val="96CCCB"/>
    <a:srgbClr val="AAD6D5"/>
    <a:srgbClr val="CDD9D9"/>
    <a:srgbClr val="3578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30" autoAdjust="0"/>
    <p:restoredTop sz="90057" autoAdjust="0"/>
  </p:normalViewPr>
  <p:slideViewPr>
    <p:cSldViewPr>
      <p:cViewPr varScale="1">
        <p:scale>
          <a:sx n="104" d="100"/>
          <a:sy n="104" d="100"/>
        </p:scale>
        <p:origin x="162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6D451-E845-4AEF-8F5A-E22401496A4C}" type="doc">
      <dgm:prSet loTypeId="urn:microsoft.com/office/officeart/2005/8/layout/chevron1" loCatId="process" qsTypeId="urn:microsoft.com/office/officeart/2005/8/quickstyle/simple1" qsCatId="simple" csTypeId="urn:microsoft.com/office/officeart/2005/8/colors/accent1_4" csCatId="accent1" phldr="1"/>
      <dgm:spPr/>
    </dgm:pt>
    <dgm:pt modelId="{6B496F98-99BF-4AD8-AF16-AA67E2A7E475}">
      <dgm:prSet phldrT="[Text]"/>
      <dgm:spPr/>
      <dgm:t>
        <a:bodyPr/>
        <a:lstStyle/>
        <a:p>
          <a:r>
            <a:rPr lang="en-US" dirty="0" smtClean="0"/>
            <a:t>Prewriting</a:t>
          </a:r>
          <a:endParaRPr lang="en-US" dirty="0"/>
        </a:p>
      </dgm:t>
    </dgm:pt>
    <dgm:pt modelId="{07E69770-31D7-482D-BCAC-F66D840F7083}" type="parTrans" cxnId="{8570FB66-F8D9-45D3-BCD9-4F8302E25E3F}">
      <dgm:prSet/>
      <dgm:spPr/>
      <dgm:t>
        <a:bodyPr/>
        <a:lstStyle/>
        <a:p>
          <a:endParaRPr lang="en-US"/>
        </a:p>
      </dgm:t>
    </dgm:pt>
    <dgm:pt modelId="{7DA1A4F6-C00C-4E4B-B3F0-6AC20E9E2E60}" type="sibTrans" cxnId="{8570FB66-F8D9-45D3-BCD9-4F8302E25E3F}">
      <dgm:prSet/>
      <dgm:spPr/>
      <dgm:t>
        <a:bodyPr/>
        <a:lstStyle/>
        <a:p>
          <a:endParaRPr lang="en-US"/>
        </a:p>
      </dgm:t>
    </dgm:pt>
    <dgm:pt modelId="{C4C20A29-17B4-4FF9-863E-FCE43876C6EC}">
      <dgm:prSet phldrT="[Text]"/>
      <dgm:spPr/>
      <dgm:t>
        <a:bodyPr/>
        <a:lstStyle/>
        <a:p>
          <a:r>
            <a:rPr lang="en-US" dirty="0" smtClean="0"/>
            <a:t>Drafting</a:t>
          </a:r>
          <a:endParaRPr lang="en-US" dirty="0"/>
        </a:p>
      </dgm:t>
    </dgm:pt>
    <dgm:pt modelId="{D4E63B17-7D55-4B20-BE09-0A0965679835}" type="parTrans" cxnId="{48FB47D6-8D48-431D-94A3-679BAB843587}">
      <dgm:prSet/>
      <dgm:spPr/>
      <dgm:t>
        <a:bodyPr/>
        <a:lstStyle/>
        <a:p>
          <a:endParaRPr lang="en-US"/>
        </a:p>
      </dgm:t>
    </dgm:pt>
    <dgm:pt modelId="{08B73297-404A-4539-A536-4B4FA175FFE6}" type="sibTrans" cxnId="{48FB47D6-8D48-431D-94A3-679BAB843587}">
      <dgm:prSet/>
      <dgm:spPr/>
      <dgm:t>
        <a:bodyPr/>
        <a:lstStyle/>
        <a:p>
          <a:endParaRPr lang="en-US"/>
        </a:p>
      </dgm:t>
    </dgm:pt>
    <dgm:pt modelId="{F433C853-D378-45D3-8D3D-40B9ACFDE76C}">
      <dgm:prSet phldrT="[Text]"/>
      <dgm:spPr/>
      <dgm:t>
        <a:bodyPr/>
        <a:lstStyle/>
        <a:p>
          <a:r>
            <a:rPr lang="en-US" dirty="0" smtClean="0"/>
            <a:t>Revising</a:t>
          </a:r>
          <a:endParaRPr lang="en-US" dirty="0"/>
        </a:p>
      </dgm:t>
    </dgm:pt>
    <dgm:pt modelId="{4E935E01-5507-4845-80D4-AECBA18ABF14}" type="parTrans" cxnId="{B462094F-4795-47AE-8005-044AA2A148D0}">
      <dgm:prSet/>
      <dgm:spPr/>
      <dgm:t>
        <a:bodyPr/>
        <a:lstStyle/>
        <a:p>
          <a:endParaRPr lang="en-US"/>
        </a:p>
      </dgm:t>
    </dgm:pt>
    <dgm:pt modelId="{6C92A67E-3D54-4A72-8691-9DAF874033CF}" type="sibTrans" cxnId="{B462094F-4795-47AE-8005-044AA2A148D0}">
      <dgm:prSet/>
      <dgm:spPr/>
      <dgm:t>
        <a:bodyPr/>
        <a:lstStyle/>
        <a:p>
          <a:endParaRPr lang="en-US"/>
        </a:p>
      </dgm:t>
    </dgm:pt>
    <dgm:pt modelId="{CA068F2C-38E2-4884-84AD-C3E120A490D9}" type="pres">
      <dgm:prSet presAssocID="{9696D451-E845-4AEF-8F5A-E22401496A4C}" presName="Name0" presStyleCnt="0">
        <dgm:presLayoutVars>
          <dgm:dir/>
          <dgm:animLvl val="lvl"/>
          <dgm:resizeHandles val="exact"/>
        </dgm:presLayoutVars>
      </dgm:prSet>
      <dgm:spPr/>
    </dgm:pt>
    <dgm:pt modelId="{A3FD659A-53DA-4394-8F0B-34A69CEC324A}" type="pres">
      <dgm:prSet presAssocID="{6B496F98-99BF-4AD8-AF16-AA67E2A7E475}" presName="parTxOnly" presStyleLbl="node1" presStyleIdx="0" presStyleCnt="3">
        <dgm:presLayoutVars>
          <dgm:chMax val="0"/>
          <dgm:chPref val="0"/>
          <dgm:bulletEnabled val="1"/>
        </dgm:presLayoutVars>
      </dgm:prSet>
      <dgm:spPr/>
      <dgm:t>
        <a:bodyPr/>
        <a:lstStyle/>
        <a:p>
          <a:endParaRPr lang="en-US"/>
        </a:p>
      </dgm:t>
    </dgm:pt>
    <dgm:pt modelId="{1C431D1A-29A4-4218-923E-AC27B8D2DB63}" type="pres">
      <dgm:prSet presAssocID="{7DA1A4F6-C00C-4E4B-B3F0-6AC20E9E2E60}" presName="parTxOnlySpace" presStyleCnt="0"/>
      <dgm:spPr/>
    </dgm:pt>
    <dgm:pt modelId="{E68CF70A-685A-4D7B-AD10-628AA1F731B7}" type="pres">
      <dgm:prSet presAssocID="{C4C20A29-17B4-4FF9-863E-FCE43876C6EC}" presName="parTxOnly" presStyleLbl="node1" presStyleIdx="1" presStyleCnt="3">
        <dgm:presLayoutVars>
          <dgm:chMax val="0"/>
          <dgm:chPref val="0"/>
          <dgm:bulletEnabled val="1"/>
        </dgm:presLayoutVars>
      </dgm:prSet>
      <dgm:spPr/>
      <dgm:t>
        <a:bodyPr/>
        <a:lstStyle/>
        <a:p>
          <a:endParaRPr lang="en-US"/>
        </a:p>
      </dgm:t>
    </dgm:pt>
    <dgm:pt modelId="{F5D409AD-5F05-41D4-9F9C-F46CFAD524CC}" type="pres">
      <dgm:prSet presAssocID="{08B73297-404A-4539-A536-4B4FA175FFE6}" presName="parTxOnlySpace" presStyleCnt="0"/>
      <dgm:spPr/>
    </dgm:pt>
    <dgm:pt modelId="{C288E322-4DB2-4FCB-AD5D-E3DB70192CFB}" type="pres">
      <dgm:prSet presAssocID="{F433C853-D378-45D3-8D3D-40B9ACFDE76C}" presName="parTxOnly" presStyleLbl="node1" presStyleIdx="2" presStyleCnt="3">
        <dgm:presLayoutVars>
          <dgm:chMax val="0"/>
          <dgm:chPref val="0"/>
          <dgm:bulletEnabled val="1"/>
        </dgm:presLayoutVars>
      </dgm:prSet>
      <dgm:spPr/>
      <dgm:t>
        <a:bodyPr/>
        <a:lstStyle/>
        <a:p>
          <a:endParaRPr lang="en-US"/>
        </a:p>
      </dgm:t>
    </dgm:pt>
  </dgm:ptLst>
  <dgm:cxnLst>
    <dgm:cxn modelId="{B74E7B6D-5233-4739-8F45-029A04641513}" type="presOf" srcId="{F433C853-D378-45D3-8D3D-40B9ACFDE76C}" destId="{C288E322-4DB2-4FCB-AD5D-E3DB70192CFB}" srcOrd="0" destOrd="0" presId="urn:microsoft.com/office/officeart/2005/8/layout/chevron1"/>
    <dgm:cxn modelId="{2F3B533C-562F-494A-9945-7EB57A93A543}" type="presOf" srcId="{6B496F98-99BF-4AD8-AF16-AA67E2A7E475}" destId="{A3FD659A-53DA-4394-8F0B-34A69CEC324A}" srcOrd="0" destOrd="0" presId="urn:microsoft.com/office/officeart/2005/8/layout/chevron1"/>
    <dgm:cxn modelId="{48FB47D6-8D48-431D-94A3-679BAB843587}" srcId="{9696D451-E845-4AEF-8F5A-E22401496A4C}" destId="{C4C20A29-17B4-4FF9-863E-FCE43876C6EC}" srcOrd="1" destOrd="0" parTransId="{D4E63B17-7D55-4B20-BE09-0A0965679835}" sibTransId="{08B73297-404A-4539-A536-4B4FA175FFE6}"/>
    <dgm:cxn modelId="{8570FB66-F8D9-45D3-BCD9-4F8302E25E3F}" srcId="{9696D451-E845-4AEF-8F5A-E22401496A4C}" destId="{6B496F98-99BF-4AD8-AF16-AA67E2A7E475}" srcOrd="0" destOrd="0" parTransId="{07E69770-31D7-482D-BCAC-F66D840F7083}" sibTransId="{7DA1A4F6-C00C-4E4B-B3F0-6AC20E9E2E60}"/>
    <dgm:cxn modelId="{A96C741C-2F0A-4E08-A0D0-01284E4DF432}" type="presOf" srcId="{C4C20A29-17B4-4FF9-863E-FCE43876C6EC}" destId="{E68CF70A-685A-4D7B-AD10-628AA1F731B7}" srcOrd="0" destOrd="0" presId="urn:microsoft.com/office/officeart/2005/8/layout/chevron1"/>
    <dgm:cxn modelId="{6371FA3E-220A-4E79-A843-E72CD897F2E9}" type="presOf" srcId="{9696D451-E845-4AEF-8F5A-E22401496A4C}" destId="{CA068F2C-38E2-4884-84AD-C3E120A490D9}" srcOrd="0" destOrd="0" presId="urn:microsoft.com/office/officeart/2005/8/layout/chevron1"/>
    <dgm:cxn modelId="{B462094F-4795-47AE-8005-044AA2A148D0}" srcId="{9696D451-E845-4AEF-8F5A-E22401496A4C}" destId="{F433C853-D378-45D3-8D3D-40B9ACFDE76C}" srcOrd="2" destOrd="0" parTransId="{4E935E01-5507-4845-80D4-AECBA18ABF14}" sibTransId="{6C92A67E-3D54-4A72-8691-9DAF874033CF}"/>
    <dgm:cxn modelId="{9EE57287-6174-4041-BE75-F8BF25340979}" type="presParOf" srcId="{CA068F2C-38E2-4884-84AD-C3E120A490D9}" destId="{A3FD659A-53DA-4394-8F0B-34A69CEC324A}" srcOrd="0" destOrd="0" presId="urn:microsoft.com/office/officeart/2005/8/layout/chevron1"/>
    <dgm:cxn modelId="{741D82A6-6F6D-4AD6-86D0-3A863767765C}" type="presParOf" srcId="{CA068F2C-38E2-4884-84AD-C3E120A490D9}" destId="{1C431D1A-29A4-4218-923E-AC27B8D2DB63}" srcOrd="1" destOrd="0" presId="urn:microsoft.com/office/officeart/2005/8/layout/chevron1"/>
    <dgm:cxn modelId="{7DA05452-21DE-4300-969C-7A2B5EFF1D08}" type="presParOf" srcId="{CA068F2C-38E2-4884-84AD-C3E120A490D9}" destId="{E68CF70A-685A-4D7B-AD10-628AA1F731B7}" srcOrd="2" destOrd="0" presId="urn:microsoft.com/office/officeart/2005/8/layout/chevron1"/>
    <dgm:cxn modelId="{00599684-A99E-4D18-BCD1-E6EE007EEF77}" type="presParOf" srcId="{CA068F2C-38E2-4884-84AD-C3E120A490D9}" destId="{F5D409AD-5F05-41D4-9F9C-F46CFAD524CC}" srcOrd="3" destOrd="0" presId="urn:microsoft.com/office/officeart/2005/8/layout/chevron1"/>
    <dgm:cxn modelId="{6017A2F6-BAAF-48D5-AB19-97246DF87BFF}" type="presParOf" srcId="{CA068F2C-38E2-4884-84AD-C3E120A490D9}" destId="{C288E322-4DB2-4FCB-AD5D-E3DB70192CFB}"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D659A-53DA-4394-8F0B-34A69CEC324A}">
      <dsp:nvSpPr>
        <dsp:cNvPr id="0" name=""/>
        <dsp:cNvSpPr/>
      </dsp:nvSpPr>
      <dsp:spPr>
        <a:xfrm>
          <a:off x="1448" y="0"/>
          <a:ext cx="1764692" cy="609600"/>
        </a:xfrm>
        <a:prstGeom prst="chevron">
          <a:avLst/>
        </a:prstGeom>
        <a:solidFill>
          <a:schemeClr val="accent1">
            <a:shade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Prewriting</a:t>
          </a:r>
          <a:endParaRPr lang="en-US" sz="1900" kern="1200" dirty="0"/>
        </a:p>
      </dsp:txBody>
      <dsp:txXfrm>
        <a:off x="306248" y="0"/>
        <a:ext cx="1155092" cy="609600"/>
      </dsp:txXfrm>
    </dsp:sp>
    <dsp:sp modelId="{E68CF70A-685A-4D7B-AD10-628AA1F731B7}">
      <dsp:nvSpPr>
        <dsp:cNvPr id="0" name=""/>
        <dsp:cNvSpPr/>
      </dsp:nvSpPr>
      <dsp:spPr>
        <a:xfrm>
          <a:off x="1589671" y="0"/>
          <a:ext cx="1764692" cy="609600"/>
        </a:xfrm>
        <a:prstGeom prst="chevron">
          <a:avLst/>
        </a:prstGeom>
        <a:solidFill>
          <a:schemeClr val="accent1">
            <a:shade val="50000"/>
            <a:hueOff val="353209"/>
            <a:satOff val="-8812"/>
            <a:lumOff val="308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Drafting</a:t>
          </a:r>
          <a:endParaRPr lang="en-US" sz="1900" kern="1200" dirty="0"/>
        </a:p>
      </dsp:txBody>
      <dsp:txXfrm>
        <a:off x="1894471" y="0"/>
        <a:ext cx="1155092" cy="609600"/>
      </dsp:txXfrm>
    </dsp:sp>
    <dsp:sp modelId="{C288E322-4DB2-4FCB-AD5D-E3DB70192CFB}">
      <dsp:nvSpPr>
        <dsp:cNvPr id="0" name=""/>
        <dsp:cNvSpPr/>
      </dsp:nvSpPr>
      <dsp:spPr>
        <a:xfrm>
          <a:off x="3177894" y="0"/>
          <a:ext cx="1764692" cy="609600"/>
        </a:xfrm>
        <a:prstGeom prst="chevron">
          <a:avLst/>
        </a:prstGeom>
        <a:solidFill>
          <a:schemeClr val="accent1">
            <a:shade val="50000"/>
            <a:hueOff val="353209"/>
            <a:satOff val="-8812"/>
            <a:lumOff val="308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Revising</a:t>
          </a:r>
          <a:endParaRPr lang="en-US" sz="1900" kern="1200" dirty="0"/>
        </a:p>
      </dsp:txBody>
      <dsp:txXfrm>
        <a:off x="3482694" y="0"/>
        <a:ext cx="1155092" cy="6096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b="0">
                <a:solidFill>
                  <a:schemeClr val="tx1"/>
                </a:solidFill>
                <a:latin typeface="Arial" charset="0"/>
              </a:defRPr>
            </a:lvl1pPr>
          </a:lstStyle>
          <a:p>
            <a:pPr>
              <a:defRPr/>
            </a:pPr>
            <a:endParaRPr lang="en-US"/>
          </a:p>
        </p:txBody>
      </p:sp>
      <p:sp>
        <p:nvSpPr>
          <p:cNvPr id="1239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solidFill>
                  <a:schemeClr val="tx1"/>
                </a:solidFill>
                <a:latin typeface="Arial" charset="0"/>
              </a:defRPr>
            </a:lvl1pPr>
          </a:lstStyle>
          <a:p>
            <a:pPr>
              <a:defRPr/>
            </a:pPr>
            <a:endParaRPr lang="en-US"/>
          </a:p>
        </p:txBody>
      </p:sp>
      <p:sp>
        <p:nvSpPr>
          <p:cNvPr id="1239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b="0">
                <a:solidFill>
                  <a:schemeClr val="tx1"/>
                </a:solidFill>
                <a:latin typeface="Arial" charset="0"/>
              </a:defRPr>
            </a:lvl1pPr>
          </a:lstStyle>
          <a:p>
            <a:pPr>
              <a:defRPr/>
            </a:pPr>
            <a:endParaRPr lang="en-US"/>
          </a:p>
        </p:txBody>
      </p:sp>
      <p:sp>
        <p:nvSpPr>
          <p:cNvPr id="1239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solidFill>
                  <a:schemeClr val="tx1"/>
                </a:solidFill>
                <a:latin typeface="Arial" charset="0"/>
              </a:defRPr>
            </a:lvl1pPr>
          </a:lstStyle>
          <a:p>
            <a:pPr>
              <a:defRPr/>
            </a:pPr>
            <a:fld id="{D8380348-E0B3-4CA6-9331-4E3F84EC7248}" type="slidenum">
              <a:rPr lang="en-US"/>
              <a:pPr>
                <a:defRPr/>
              </a:pPr>
              <a:t>‹#›</a:t>
            </a:fld>
            <a:endParaRPr lang="en-US"/>
          </a:p>
        </p:txBody>
      </p:sp>
    </p:spTree>
    <p:extLst>
      <p:ext uri="{BB962C8B-B14F-4D97-AF65-F5344CB8AC3E}">
        <p14:creationId xmlns:p14="http://schemas.microsoft.com/office/powerpoint/2010/main" val="3307699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b="0">
                <a:solidFill>
                  <a:schemeClr val="tx1"/>
                </a:solidFill>
                <a:latin typeface="Arial" charset="0"/>
              </a:defRPr>
            </a:lvl1pPr>
          </a:lstStyle>
          <a:p>
            <a:pPr>
              <a:defRPr/>
            </a:pPr>
            <a:endParaRPr lang="en-US"/>
          </a:p>
        </p:txBody>
      </p:sp>
      <p:sp>
        <p:nvSpPr>
          <p:cNvPr id="1218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solidFill>
                  <a:schemeClr val="tx1"/>
                </a:solidFill>
                <a:latin typeface="Arial"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b="0">
                <a:solidFill>
                  <a:schemeClr val="tx1"/>
                </a:solidFill>
                <a:latin typeface="Arial" charset="0"/>
              </a:defRPr>
            </a:lvl1pPr>
          </a:lstStyle>
          <a:p>
            <a:pPr>
              <a:defRPr/>
            </a:pPr>
            <a:endParaRPr lang="en-US"/>
          </a:p>
        </p:txBody>
      </p:sp>
      <p:sp>
        <p:nvSpPr>
          <p:cNvPr id="1218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solidFill>
                  <a:schemeClr val="tx1"/>
                </a:solidFill>
                <a:latin typeface="Arial" charset="0"/>
              </a:defRPr>
            </a:lvl1pPr>
          </a:lstStyle>
          <a:p>
            <a:pPr>
              <a:defRPr/>
            </a:pPr>
            <a:fld id="{2797DFB8-ADBB-42E6-B25B-5F3C8F63D2EA}" type="slidenum">
              <a:rPr lang="en-US"/>
              <a:pPr>
                <a:defRPr/>
              </a:pPr>
              <a:t>‹#›</a:t>
            </a:fld>
            <a:endParaRPr lang="en-US"/>
          </a:p>
        </p:txBody>
      </p:sp>
    </p:spTree>
    <p:extLst>
      <p:ext uri="{BB962C8B-B14F-4D97-AF65-F5344CB8AC3E}">
        <p14:creationId xmlns:p14="http://schemas.microsoft.com/office/powerpoint/2010/main" val="3111213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1</a:t>
            </a:fld>
            <a:endParaRPr lang="en-US"/>
          </a:p>
        </p:txBody>
      </p:sp>
    </p:spTree>
    <p:extLst>
      <p:ext uri="{BB962C8B-B14F-4D97-AF65-F5344CB8AC3E}">
        <p14:creationId xmlns:p14="http://schemas.microsoft.com/office/powerpoint/2010/main" val="3741947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dirty="0" smtClean="0"/>
              <a:t>Have you ever given a paper to a friend or family member and asked them to look it over for you?  Did they talk with you about it, or did they just tell you what to change or correct?  Which kind of feedback do you prefer?</a:t>
            </a:r>
          </a:p>
        </p:txBody>
      </p:sp>
      <p:sp>
        <p:nvSpPr>
          <p:cNvPr id="39940" name="Slide Number Placeholder 3"/>
          <p:cNvSpPr>
            <a:spLocks noGrp="1"/>
          </p:cNvSpPr>
          <p:nvPr>
            <p:ph type="sldNum" sz="quarter" idx="5"/>
          </p:nvPr>
        </p:nvSpPr>
        <p:spPr>
          <a:noFill/>
        </p:spPr>
        <p:txBody>
          <a:bodyPr/>
          <a:lstStyle/>
          <a:p>
            <a:fld id="{72D4436A-F245-477D-9296-8AE751F82ED9}" type="slidenum">
              <a:rPr lang="en-US" smtClean="0"/>
              <a:pPr/>
              <a:t>15</a:t>
            </a:fld>
            <a:endParaRPr lang="en-US" smtClean="0"/>
          </a:p>
        </p:txBody>
      </p:sp>
    </p:spTree>
    <p:extLst>
      <p:ext uri="{BB962C8B-B14F-4D97-AF65-F5344CB8AC3E}">
        <p14:creationId xmlns:p14="http://schemas.microsoft.com/office/powerpoint/2010/main" val="116830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sz="1100" b="0" dirty="0" smtClean="0">
                <a:latin typeface="Garamond" pitchFamily="18" charset="0"/>
              </a:rPr>
              <a:t>There are some skills that you can practice that help you become a better writer.</a:t>
            </a:r>
          </a:p>
          <a:p>
            <a:pPr eaLnBrk="1" hangingPunct="1"/>
            <a:r>
              <a:rPr lang="en-US" sz="1100" b="0" dirty="0" smtClean="0">
                <a:latin typeface="Garamond" pitchFamily="18" charset="0"/>
              </a:rPr>
              <a:t>The most important thing is, slow down!  Read at what seems like an incredibly slow pace.  Remember, you’re reading for errors, not content.</a:t>
            </a:r>
          </a:p>
          <a:p>
            <a:pPr eaLnBrk="1" hangingPunct="1"/>
            <a:r>
              <a:rPr lang="en-US" sz="1100" b="0" dirty="0" smtClean="0">
                <a:latin typeface="Garamond" pitchFamily="18" charset="0"/>
              </a:rPr>
              <a:t>Second, consider working with someone else.  A proofreading buddy could help relieve the frustration of poring through your own work.</a:t>
            </a:r>
          </a:p>
          <a:p>
            <a:pPr eaLnBrk="1" hangingPunct="1"/>
            <a:endParaRPr lang="en-US" sz="1100" b="0" dirty="0" smtClean="0">
              <a:latin typeface="Garamond" pitchFamily="18" charset="0"/>
            </a:endParaRPr>
          </a:p>
          <a:p>
            <a:pPr eaLnBrk="1" hangingPunct="1"/>
            <a:r>
              <a:rPr lang="en-US" sz="1100" b="0" dirty="0" smtClean="0">
                <a:latin typeface="Garamond" pitchFamily="18" charset="0"/>
              </a:rPr>
              <a:t>Third, read aloud to yourself or to a friend. This helps you find mistakes, and your partner might notice them better when they are read aloud, too.</a:t>
            </a:r>
          </a:p>
          <a:p>
            <a:pPr eaLnBrk="1" hangingPunct="1"/>
            <a:r>
              <a:rPr lang="en-US" sz="1100" b="0" dirty="0" smtClean="0">
                <a:latin typeface="Garamond" pitchFamily="18" charset="0"/>
              </a:rPr>
              <a:t>Finally, isolate your text.  In other words, try to look at only one line at a time by covering</a:t>
            </a:r>
            <a:r>
              <a:rPr lang="en-US" sz="1100" b="0" baseline="0" dirty="0" smtClean="0">
                <a:latin typeface="Garamond" pitchFamily="18" charset="0"/>
              </a:rPr>
              <a:t> up all but one line</a:t>
            </a:r>
            <a:r>
              <a:rPr lang="en-US" sz="1100" b="0" dirty="0" smtClean="0">
                <a:latin typeface="Garamond" pitchFamily="18" charset="0"/>
              </a:rPr>
              <a:t>. Or, read your paper backwards, sentence by sentence. </a:t>
            </a:r>
          </a:p>
          <a:p>
            <a:pPr eaLnBrk="1" hangingPunct="1"/>
            <a:endParaRPr lang="en-US" b="0" dirty="0" smtClean="0"/>
          </a:p>
        </p:txBody>
      </p:sp>
    </p:spTree>
    <p:extLst>
      <p:ext uri="{BB962C8B-B14F-4D97-AF65-F5344CB8AC3E}">
        <p14:creationId xmlns:p14="http://schemas.microsoft.com/office/powerpoint/2010/main" val="100135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sz="1100" b="1" dirty="0" smtClean="0">
                <a:latin typeface="Garamond" pitchFamily="18" charset="0"/>
              </a:rPr>
              <a:t>1)  Read for problems: </a:t>
            </a:r>
            <a:r>
              <a:rPr lang="en-US" sz="1100" b="0" dirty="0" smtClean="0">
                <a:latin typeface="Garamond" pitchFamily="18" charset="0"/>
              </a:rPr>
              <a:t>Instead of reading for ideas, read for errors. Keep specific problems in mind such as comma errors and verb forms. If there are errors you tend to make often, look for those.</a:t>
            </a:r>
            <a:endParaRPr lang="en-US" sz="1100" b="1" dirty="0" smtClean="0">
              <a:latin typeface="Garamond" pitchFamily="18" charset="0"/>
            </a:endParaRPr>
          </a:p>
          <a:p>
            <a:pPr eaLnBrk="1" hangingPunct="1"/>
            <a:r>
              <a:rPr lang="en-US" sz="1100" b="1" dirty="0" smtClean="0">
                <a:latin typeface="Garamond" pitchFamily="18" charset="0"/>
              </a:rPr>
              <a:t>2)  Assume mistakes</a:t>
            </a:r>
            <a:r>
              <a:rPr lang="en-US" sz="1000" b="1" dirty="0" smtClean="0">
                <a:latin typeface="Garamond" pitchFamily="18" charset="0"/>
              </a:rPr>
              <a:t>:</a:t>
            </a:r>
            <a:r>
              <a:rPr lang="en-US" sz="1000" b="1" baseline="0" dirty="0" smtClean="0">
                <a:latin typeface="Garamond" pitchFamily="18" charset="0"/>
              </a:rPr>
              <a:t> </a:t>
            </a:r>
            <a:r>
              <a:rPr lang="en-US" sz="1100" b="0" dirty="0" smtClean="0">
                <a:latin typeface="Garamond" pitchFamily="18" charset="0"/>
              </a:rPr>
              <a:t>Read every sentence to find its problem. If you’re expecting errors, you’ll find more.</a:t>
            </a:r>
            <a:endParaRPr lang="en-US" sz="1100" b="1" dirty="0" smtClean="0">
              <a:latin typeface="Garamond" pitchFamily="18" charset="0"/>
            </a:endParaRPr>
          </a:p>
          <a:p>
            <a:pPr eaLnBrk="1" hangingPunct="1"/>
            <a:r>
              <a:rPr lang="en-US" sz="1100" b="1" dirty="0" smtClean="0">
                <a:latin typeface="Garamond" pitchFamily="18" charset="0"/>
              </a:rPr>
              <a:t>3)  Read again:</a:t>
            </a:r>
            <a:r>
              <a:rPr lang="en-US" sz="1100" b="1" baseline="0" dirty="0" smtClean="0">
                <a:latin typeface="Garamond" pitchFamily="18" charset="0"/>
              </a:rPr>
              <a:t> </a:t>
            </a:r>
            <a:r>
              <a:rPr lang="en-US" sz="1100" b="0" dirty="0" smtClean="0">
                <a:latin typeface="Garamond" pitchFamily="18" charset="0"/>
              </a:rPr>
              <a:t>You can never find all of the mistakes the first time. Read again, this time looking for a different problem.</a:t>
            </a:r>
            <a:r>
              <a:rPr lang="en-US" sz="1100" b="1" dirty="0" smtClean="0">
                <a:latin typeface="Garamond" pitchFamily="18" charset="0"/>
              </a:rPr>
              <a:t>  </a:t>
            </a:r>
          </a:p>
          <a:p>
            <a:pPr eaLnBrk="1" hangingPunct="1"/>
            <a:endParaRPr lang="en-US" dirty="0" smtClean="0"/>
          </a:p>
        </p:txBody>
      </p:sp>
    </p:spTree>
    <p:extLst>
      <p:ext uri="{BB962C8B-B14F-4D97-AF65-F5344CB8AC3E}">
        <p14:creationId xmlns:p14="http://schemas.microsoft.com/office/powerpoint/2010/main" val="1630752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en-US" b="0" dirty="0" smtClean="0">
                <a:latin typeface="Book Antiqua" pitchFamily="18" charset="0"/>
              </a:rPr>
              <a:t>What’s a colloquialism?  Some </a:t>
            </a:r>
            <a:r>
              <a:rPr lang="en-US" sz="1100" b="0" dirty="0" smtClean="0">
                <a:latin typeface="Garamond" pitchFamily="18" charset="0"/>
              </a:rPr>
              <a:t>regional speech habits are hard to identify when they seem so natural. For example, saying </a:t>
            </a:r>
            <a:r>
              <a:rPr lang="en-US" sz="1100" b="0" i="1" dirty="0" smtClean="0">
                <a:latin typeface="Garamond" pitchFamily="18" charset="0"/>
              </a:rPr>
              <a:t>the car needs washed </a:t>
            </a:r>
            <a:r>
              <a:rPr lang="en-US" sz="1100" b="0" dirty="0" smtClean="0">
                <a:latin typeface="Garamond" pitchFamily="18" charset="0"/>
              </a:rPr>
              <a:t>is ok for casual conversation. But in writing, it should be </a:t>
            </a:r>
            <a:r>
              <a:rPr lang="en-US" sz="1100" b="0" i="1" dirty="0" smtClean="0">
                <a:latin typeface="Garamond" pitchFamily="18" charset="0"/>
              </a:rPr>
              <a:t>needs to be washed .</a:t>
            </a:r>
          </a:p>
          <a:p>
            <a:pPr eaLnBrk="1" hangingPunct="1"/>
            <a:r>
              <a:rPr lang="en-US" sz="1100" b="0" dirty="0" smtClean="0">
                <a:latin typeface="Garamond" pitchFamily="18" charset="0"/>
              </a:rPr>
              <a:t>Familiarize yourself with common grammar rules and try to learn about the mistakes you commonly make.</a:t>
            </a:r>
          </a:p>
          <a:p>
            <a:pPr eaLnBrk="1" hangingPunct="1"/>
            <a:endParaRPr lang="en-US" b="0" dirty="0" smtClean="0"/>
          </a:p>
        </p:txBody>
      </p:sp>
    </p:spTree>
    <p:extLst>
      <p:ext uri="{BB962C8B-B14F-4D97-AF65-F5344CB8AC3E}">
        <p14:creationId xmlns:p14="http://schemas.microsoft.com/office/powerpoint/2010/main" val="58434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sz="1100" b="0" dirty="0" smtClean="0">
                <a:latin typeface="Garamond" pitchFamily="18" charset="0"/>
              </a:rPr>
              <a:t>The following slides show a few common problems. </a:t>
            </a:r>
          </a:p>
          <a:p>
            <a:pPr eaLnBrk="1" hangingPunct="1"/>
            <a:endParaRPr lang="en-US" sz="1100" b="0" dirty="0" smtClean="0">
              <a:latin typeface="Garamond" pitchFamily="18" charset="0"/>
            </a:endParaRPr>
          </a:p>
          <a:p>
            <a:pPr eaLnBrk="1" hangingPunct="1"/>
            <a:r>
              <a:rPr lang="en-US" sz="1100" b="0" dirty="0" smtClean="0">
                <a:latin typeface="Garamond" pitchFamily="18" charset="0"/>
              </a:rPr>
              <a:t>Pay particular attention to those that you recognize from your own papers.</a:t>
            </a:r>
          </a:p>
          <a:p>
            <a:pPr eaLnBrk="1" hangingPunct="1"/>
            <a:r>
              <a:rPr lang="en-US" sz="1100" b="0" dirty="0" smtClean="0">
                <a:latin typeface="Garamond" pitchFamily="18" charset="0"/>
              </a:rPr>
              <a:t>If you don’t know what your common mistakes are, re-read your graded essays and keep a list in a notebook.</a:t>
            </a:r>
            <a:r>
              <a:rPr lang="en-US" sz="1100" b="0" baseline="0" dirty="0" smtClean="0">
                <a:latin typeface="Garamond" pitchFamily="18" charset="0"/>
              </a:rPr>
              <a:t> </a:t>
            </a:r>
            <a:r>
              <a:rPr lang="en-US" sz="1100" b="0" dirty="0" smtClean="0">
                <a:latin typeface="Garamond" pitchFamily="18" charset="0"/>
              </a:rPr>
              <a:t> </a:t>
            </a:r>
          </a:p>
          <a:p>
            <a:pPr eaLnBrk="1" hangingPunct="1"/>
            <a:endParaRPr lang="en-US" b="0" dirty="0" smtClean="0"/>
          </a:p>
        </p:txBody>
      </p:sp>
    </p:spTree>
    <p:extLst>
      <p:ext uri="{BB962C8B-B14F-4D97-AF65-F5344CB8AC3E}">
        <p14:creationId xmlns:p14="http://schemas.microsoft.com/office/powerpoint/2010/main" val="219360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t>Many people overlook fragment sentences in their writing, like this one.  Is this fragment wrong? Not necessarily.  (Discuss).</a:t>
            </a:r>
          </a:p>
          <a:p>
            <a:r>
              <a:rPr lang="en-US" smtClean="0"/>
              <a:t>So the point is that sometimes rules are broken for a reason, and sometimes not.  It’s the “sometimes not” that you need to be concerned about!</a:t>
            </a:r>
          </a:p>
        </p:txBody>
      </p:sp>
      <p:sp>
        <p:nvSpPr>
          <p:cNvPr id="45060" name="Slide Number Placeholder 3"/>
          <p:cNvSpPr>
            <a:spLocks noGrp="1"/>
          </p:cNvSpPr>
          <p:nvPr>
            <p:ph type="sldNum" sz="quarter" idx="5"/>
          </p:nvPr>
        </p:nvSpPr>
        <p:spPr>
          <a:noFill/>
        </p:spPr>
        <p:txBody>
          <a:bodyPr/>
          <a:lstStyle/>
          <a:p>
            <a:fld id="{42AB784C-7797-4AA8-BC70-CD6946D1E9F5}" type="slidenum">
              <a:rPr lang="en-US" smtClean="0"/>
              <a:pPr/>
              <a:t>21</a:t>
            </a:fld>
            <a:endParaRPr lang="en-US" smtClean="0"/>
          </a:p>
        </p:txBody>
      </p:sp>
    </p:spTree>
    <p:extLst>
      <p:ext uri="{BB962C8B-B14F-4D97-AF65-F5344CB8AC3E}">
        <p14:creationId xmlns:p14="http://schemas.microsoft.com/office/powerpoint/2010/main" val="144871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smtClean="0"/>
              <a:t>How would you describe the error in this sentence?  </a:t>
            </a:r>
          </a:p>
          <a:p>
            <a:r>
              <a:rPr lang="en-US" dirty="0" smtClean="0"/>
              <a:t>(This is a comma-splice, and to correct it, put a semi-colon or a period after</a:t>
            </a:r>
            <a:r>
              <a:rPr lang="en-US" baseline="0" dirty="0" smtClean="0"/>
              <a:t> the word</a:t>
            </a:r>
            <a:r>
              <a:rPr lang="en-US" b="1" baseline="0" dirty="0" smtClean="0"/>
              <a:t> recently</a:t>
            </a:r>
            <a:r>
              <a:rPr lang="en-US" dirty="0" smtClean="0"/>
              <a:t>)</a:t>
            </a:r>
          </a:p>
        </p:txBody>
      </p:sp>
      <p:sp>
        <p:nvSpPr>
          <p:cNvPr id="46084" name="Slide Number Placeholder 3"/>
          <p:cNvSpPr>
            <a:spLocks noGrp="1"/>
          </p:cNvSpPr>
          <p:nvPr>
            <p:ph type="sldNum" sz="quarter" idx="5"/>
          </p:nvPr>
        </p:nvSpPr>
        <p:spPr>
          <a:noFill/>
        </p:spPr>
        <p:txBody>
          <a:bodyPr/>
          <a:lstStyle/>
          <a:p>
            <a:fld id="{D01FEF33-A2F8-4D32-9E90-A67F0E600C04}" type="slidenum">
              <a:rPr lang="en-US" smtClean="0"/>
              <a:pPr/>
              <a:t>23</a:t>
            </a:fld>
            <a:endParaRPr lang="en-US" smtClean="0"/>
          </a:p>
        </p:txBody>
      </p:sp>
    </p:spTree>
    <p:extLst>
      <p:ext uri="{BB962C8B-B14F-4D97-AF65-F5344CB8AC3E}">
        <p14:creationId xmlns:p14="http://schemas.microsoft.com/office/powerpoint/2010/main" val="305159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smtClean="0"/>
              <a:t>Note that there’s always more than one way to fix a mistake.</a:t>
            </a:r>
          </a:p>
        </p:txBody>
      </p:sp>
      <p:sp>
        <p:nvSpPr>
          <p:cNvPr id="47108" name="Slide Number Placeholder 3"/>
          <p:cNvSpPr>
            <a:spLocks noGrp="1"/>
          </p:cNvSpPr>
          <p:nvPr>
            <p:ph type="sldNum" sz="quarter" idx="5"/>
          </p:nvPr>
        </p:nvSpPr>
        <p:spPr>
          <a:noFill/>
        </p:spPr>
        <p:txBody>
          <a:bodyPr/>
          <a:lstStyle/>
          <a:p>
            <a:fld id="{B755707A-603C-4F17-8C81-F71FF10AD56E}" type="slidenum">
              <a:rPr lang="en-US" smtClean="0"/>
              <a:pPr/>
              <a:t>26</a:t>
            </a:fld>
            <a:endParaRPr lang="en-US" smtClean="0"/>
          </a:p>
        </p:txBody>
      </p:sp>
    </p:spTree>
    <p:extLst>
      <p:ext uri="{BB962C8B-B14F-4D97-AF65-F5344CB8AC3E}">
        <p14:creationId xmlns:p14="http://schemas.microsoft.com/office/powerpoint/2010/main" val="589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sz="1100" b="1" smtClean="0">
                <a:latin typeface="Garamond" pitchFamily="18" charset="0"/>
              </a:rPr>
              <a:t>Why?  Because possessive pronouns don’t use apostrophes. </a:t>
            </a:r>
          </a:p>
          <a:p>
            <a:pPr eaLnBrk="1" hangingPunct="1"/>
            <a:endParaRPr lang="en-US" sz="1100" b="1" smtClean="0">
              <a:latin typeface="Garamond" pitchFamily="18" charset="0"/>
            </a:endParaRPr>
          </a:p>
          <a:p>
            <a:pPr eaLnBrk="1" hangingPunct="1"/>
            <a:r>
              <a:rPr lang="en-US" sz="1100" b="1" smtClean="0">
                <a:latin typeface="Garamond" pitchFamily="18" charset="0"/>
              </a:rPr>
              <a:t>	</a:t>
            </a:r>
            <a:r>
              <a:rPr lang="en-US" sz="1100" b="1" i="1" smtClean="0">
                <a:latin typeface="Garamond" pitchFamily="18" charset="0"/>
              </a:rPr>
              <a:t>Its</a:t>
            </a:r>
            <a:r>
              <a:rPr lang="en-US" sz="1100" b="1" smtClean="0">
                <a:latin typeface="Garamond" pitchFamily="18" charset="0"/>
              </a:rPr>
              <a:t>  shows ownership, while </a:t>
            </a:r>
            <a:r>
              <a:rPr lang="en-US" sz="1100" b="1" i="1" smtClean="0">
                <a:latin typeface="Garamond" pitchFamily="18" charset="0"/>
              </a:rPr>
              <a:t>it’s </a:t>
            </a:r>
            <a:r>
              <a:rPr lang="en-US" sz="1100" b="1" smtClean="0">
                <a:latin typeface="Garamond" pitchFamily="18" charset="0"/>
              </a:rPr>
              <a:t> is a contraction of </a:t>
            </a:r>
            <a:r>
              <a:rPr lang="en-US" sz="1100" b="1" i="1" smtClean="0">
                <a:latin typeface="Garamond" pitchFamily="18" charset="0"/>
              </a:rPr>
              <a:t>it is</a:t>
            </a:r>
            <a:r>
              <a:rPr lang="en-US" sz="1100" b="1" smtClean="0">
                <a:latin typeface="Garamond" pitchFamily="18" charset="0"/>
              </a:rPr>
              <a:t>. </a:t>
            </a:r>
          </a:p>
          <a:p>
            <a:pPr eaLnBrk="1" hangingPunct="1"/>
            <a:r>
              <a:rPr lang="en-US" sz="1100" b="1" smtClean="0">
                <a:latin typeface="Garamond" pitchFamily="18" charset="0"/>
              </a:rPr>
              <a:t> 	 Another example:  </a:t>
            </a:r>
            <a:r>
              <a:rPr lang="en-US" sz="1100" b="1" i="1" smtClean="0">
                <a:latin typeface="Garamond" pitchFamily="18" charset="0"/>
              </a:rPr>
              <a:t>Whose</a:t>
            </a:r>
            <a:r>
              <a:rPr lang="en-US" sz="1100" b="1" smtClean="0">
                <a:latin typeface="Garamond" pitchFamily="18" charset="0"/>
              </a:rPr>
              <a:t> shows ownership, while </a:t>
            </a:r>
            <a:r>
              <a:rPr lang="en-US" sz="1100" b="1" i="1" smtClean="0">
                <a:latin typeface="Garamond" pitchFamily="18" charset="0"/>
              </a:rPr>
              <a:t>who’s</a:t>
            </a:r>
            <a:r>
              <a:rPr lang="en-US" sz="1100" b="1" smtClean="0">
                <a:latin typeface="Garamond" pitchFamily="18" charset="0"/>
              </a:rPr>
              <a:t> is a contraction of </a:t>
            </a:r>
            <a:r>
              <a:rPr lang="en-US" sz="1100" b="1" i="1" smtClean="0">
                <a:latin typeface="Garamond" pitchFamily="18" charset="0"/>
              </a:rPr>
              <a:t>who is</a:t>
            </a:r>
            <a:r>
              <a:rPr lang="en-US" sz="1100" b="1" smtClean="0">
                <a:latin typeface="Garamond" pitchFamily="18" charset="0"/>
              </a:rPr>
              <a:t>. </a:t>
            </a:r>
          </a:p>
          <a:p>
            <a:pPr eaLnBrk="1" hangingPunct="1"/>
            <a:endParaRPr lang="en-US" sz="1100" b="1" smtClean="0">
              <a:latin typeface="Garamond" pitchFamily="18" charset="0"/>
            </a:endParaRPr>
          </a:p>
          <a:p>
            <a:pPr eaLnBrk="1" hangingPunct="1"/>
            <a:endParaRPr lang="en-US" smtClean="0"/>
          </a:p>
        </p:txBody>
      </p:sp>
    </p:spTree>
    <p:extLst>
      <p:ext uri="{BB962C8B-B14F-4D97-AF65-F5344CB8AC3E}">
        <p14:creationId xmlns:p14="http://schemas.microsoft.com/office/powerpoint/2010/main" val="183464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sz="1100" b="1" smtClean="0">
                <a:latin typeface="Garamond" pitchFamily="18" charset="0"/>
              </a:rPr>
              <a:t>Why?  Because possessive pronouns don’t use apostrophes. </a:t>
            </a:r>
          </a:p>
          <a:p>
            <a:pPr eaLnBrk="1" hangingPunct="1"/>
            <a:endParaRPr lang="en-US" sz="1100" b="1" smtClean="0">
              <a:latin typeface="Garamond" pitchFamily="18" charset="0"/>
            </a:endParaRPr>
          </a:p>
          <a:p>
            <a:pPr eaLnBrk="1" hangingPunct="1"/>
            <a:r>
              <a:rPr lang="en-US" sz="1100" b="1" smtClean="0">
                <a:latin typeface="Garamond" pitchFamily="18" charset="0"/>
              </a:rPr>
              <a:t>	</a:t>
            </a:r>
            <a:r>
              <a:rPr lang="en-US" sz="1100" b="1" i="1" smtClean="0">
                <a:latin typeface="Garamond" pitchFamily="18" charset="0"/>
              </a:rPr>
              <a:t>Its</a:t>
            </a:r>
            <a:r>
              <a:rPr lang="en-US" sz="1100" b="1" smtClean="0">
                <a:latin typeface="Garamond" pitchFamily="18" charset="0"/>
              </a:rPr>
              <a:t>  shows ownership, while </a:t>
            </a:r>
            <a:r>
              <a:rPr lang="en-US" sz="1100" b="1" i="1" smtClean="0">
                <a:latin typeface="Garamond" pitchFamily="18" charset="0"/>
              </a:rPr>
              <a:t>it’s </a:t>
            </a:r>
            <a:r>
              <a:rPr lang="en-US" sz="1100" b="1" smtClean="0">
                <a:latin typeface="Garamond" pitchFamily="18" charset="0"/>
              </a:rPr>
              <a:t> is a contraction of </a:t>
            </a:r>
            <a:r>
              <a:rPr lang="en-US" sz="1100" b="1" i="1" smtClean="0">
                <a:latin typeface="Garamond" pitchFamily="18" charset="0"/>
              </a:rPr>
              <a:t>it is</a:t>
            </a:r>
            <a:r>
              <a:rPr lang="en-US" sz="1100" b="1" smtClean="0">
                <a:latin typeface="Garamond" pitchFamily="18" charset="0"/>
              </a:rPr>
              <a:t>. </a:t>
            </a:r>
          </a:p>
          <a:p>
            <a:pPr eaLnBrk="1" hangingPunct="1"/>
            <a:r>
              <a:rPr lang="en-US" sz="1100" b="1" smtClean="0">
                <a:latin typeface="Garamond" pitchFamily="18" charset="0"/>
              </a:rPr>
              <a:t> 	 Another example:  </a:t>
            </a:r>
            <a:r>
              <a:rPr lang="en-US" sz="1100" b="1" i="1" smtClean="0">
                <a:latin typeface="Garamond" pitchFamily="18" charset="0"/>
              </a:rPr>
              <a:t>Whose</a:t>
            </a:r>
            <a:r>
              <a:rPr lang="en-US" sz="1100" b="1" smtClean="0">
                <a:latin typeface="Garamond" pitchFamily="18" charset="0"/>
              </a:rPr>
              <a:t> shows ownership, while </a:t>
            </a:r>
            <a:r>
              <a:rPr lang="en-US" sz="1100" b="1" i="1" smtClean="0">
                <a:latin typeface="Garamond" pitchFamily="18" charset="0"/>
              </a:rPr>
              <a:t>who’s</a:t>
            </a:r>
            <a:r>
              <a:rPr lang="en-US" sz="1100" b="1" smtClean="0">
                <a:latin typeface="Garamond" pitchFamily="18" charset="0"/>
              </a:rPr>
              <a:t> is a contraction of </a:t>
            </a:r>
            <a:r>
              <a:rPr lang="en-US" sz="1100" b="1" i="1" smtClean="0">
                <a:latin typeface="Garamond" pitchFamily="18" charset="0"/>
              </a:rPr>
              <a:t>who is</a:t>
            </a:r>
            <a:r>
              <a:rPr lang="en-US" sz="1100" b="1" smtClean="0">
                <a:latin typeface="Garamond" pitchFamily="18" charset="0"/>
              </a:rPr>
              <a:t>. </a:t>
            </a:r>
          </a:p>
          <a:p>
            <a:pPr eaLnBrk="1" hangingPunct="1"/>
            <a:endParaRPr lang="en-US" sz="1100" b="1" smtClean="0">
              <a:latin typeface="Garamond" pitchFamily="18" charset="0"/>
            </a:endParaRPr>
          </a:p>
          <a:p>
            <a:pPr eaLnBrk="1" hangingPunct="1"/>
            <a:endParaRPr lang="en-US" smtClean="0"/>
          </a:p>
        </p:txBody>
      </p:sp>
    </p:spTree>
    <p:extLst>
      <p:ext uri="{BB962C8B-B14F-4D97-AF65-F5344CB8AC3E}">
        <p14:creationId xmlns:p14="http://schemas.microsoft.com/office/powerpoint/2010/main" val="337151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CDA90-8E27-4478-95EF-E55517334E0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65292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sz="1100" b="1" dirty="0" smtClean="0">
                <a:latin typeface="Garamond" pitchFamily="18" charset="0"/>
              </a:rPr>
              <a:t>Include all quoted text within quotation marks.  Don’t forget to mark the end of the quotation with closed quotes. </a:t>
            </a:r>
          </a:p>
          <a:p>
            <a:pPr eaLnBrk="1" hangingPunct="1"/>
            <a:endParaRPr lang="en-US" sz="1100" b="1" dirty="0" smtClean="0">
              <a:latin typeface="Garamond" pitchFamily="18" charset="0"/>
            </a:endParaRPr>
          </a:p>
          <a:p>
            <a:pPr eaLnBrk="1" hangingPunct="1"/>
            <a:r>
              <a:rPr lang="en-US" sz="1100" b="1" dirty="0" smtClean="0">
                <a:latin typeface="Garamond" pitchFamily="18" charset="0"/>
              </a:rPr>
              <a:t>Follow the  citation with a period.</a:t>
            </a:r>
          </a:p>
          <a:p>
            <a:pPr eaLnBrk="1" hangingPunct="1"/>
            <a:endParaRPr lang="en-US" dirty="0" smtClean="0"/>
          </a:p>
        </p:txBody>
      </p:sp>
    </p:spTree>
    <p:extLst>
      <p:ext uri="{BB962C8B-B14F-4D97-AF65-F5344CB8AC3E}">
        <p14:creationId xmlns:p14="http://schemas.microsoft.com/office/powerpoint/2010/main" val="681444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To follow this link, you need to go to the Word document that accompanies this PowerPoint.</a:t>
            </a:r>
          </a:p>
        </p:txBody>
      </p:sp>
      <p:sp>
        <p:nvSpPr>
          <p:cNvPr id="51204" name="Slide Number Placeholder 3"/>
          <p:cNvSpPr>
            <a:spLocks noGrp="1"/>
          </p:cNvSpPr>
          <p:nvPr>
            <p:ph type="sldNum" sz="quarter" idx="5"/>
          </p:nvPr>
        </p:nvSpPr>
        <p:spPr>
          <a:noFill/>
        </p:spPr>
        <p:txBody>
          <a:bodyPr/>
          <a:lstStyle/>
          <a:p>
            <a:fld id="{12350405-3352-4C6C-82C2-82CF34D014DC}" type="slidenum">
              <a:rPr lang="en-US" smtClean="0"/>
              <a:pPr/>
              <a:t>30</a:t>
            </a:fld>
            <a:endParaRPr lang="en-US" smtClean="0"/>
          </a:p>
        </p:txBody>
      </p:sp>
    </p:spTree>
    <p:extLst>
      <p:ext uri="{BB962C8B-B14F-4D97-AF65-F5344CB8AC3E}">
        <p14:creationId xmlns:p14="http://schemas.microsoft.com/office/powerpoint/2010/main" val="1834604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To follow this link, you need to go to the Word document that accompanies this PowerPoint.</a:t>
            </a:r>
          </a:p>
        </p:txBody>
      </p:sp>
      <p:sp>
        <p:nvSpPr>
          <p:cNvPr id="51204" name="Slide Number Placeholder 3"/>
          <p:cNvSpPr>
            <a:spLocks noGrp="1"/>
          </p:cNvSpPr>
          <p:nvPr>
            <p:ph type="sldNum" sz="quarter" idx="5"/>
          </p:nvPr>
        </p:nvSpPr>
        <p:spPr>
          <a:noFill/>
        </p:spPr>
        <p:txBody>
          <a:bodyPr/>
          <a:lstStyle/>
          <a:p>
            <a:fld id="{12350405-3352-4C6C-82C2-82CF34D014DC}" type="slidenum">
              <a:rPr lang="en-US" smtClean="0"/>
              <a:pPr/>
              <a:t>31</a:t>
            </a:fld>
            <a:endParaRPr lang="en-US" smtClean="0"/>
          </a:p>
        </p:txBody>
      </p:sp>
    </p:spTree>
    <p:extLst>
      <p:ext uri="{BB962C8B-B14F-4D97-AF65-F5344CB8AC3E}">
        <p14:creationId xmlns:p14="http://schemas.microsoft.com/office/powerpoint/2010/main" val="3189155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r>
              <a:rPr lang="en-US" sz="1100" b="0" u="sng" dirty="0" smtClean="0">
                <a:latin typeface="Garamond" pitchFamily="18" charset="0"/>
              </a:rPr>
              <a:t>A Writer’s Reference</a:t>
            </a:r>
            <a:r>
              <a:rPr lang="en-US" sz="1100" b="0" dirty="0" smtClean="0">
                <a:latin typeface="Garamond" pitchFamily="18" charset="0"/>
              </a:rPr>
              <a:t> or any other grammar book can be an easy-to-use resource.  We have a variety of handbooks here that you can look at.</a:t>
            </a:r>
          </a:p>
          <a:p>
            <a:pPr eaLnBrk="1" hangingPunct="1"/>
            <a:r>
              <a:rPr lang="en-US" sz="1100" b="0" dirty="0" smtClean="0">
                <a:latin typeface="Garamond" pitchFamily="18" charset="0"/>
              </a:rPr>
              <a:t>Knowing how to use a grammar book lessens frustration.  Most indexes list page numbers for common errors.   Also use the Purdue University OWL</a:t>
            </a:r>
          </a:p>
          <a:p>
            <a:pPr eaLnBrk="1" hangingPunct="1"/>
            <a:endParaRPr lang="en-US" sz="1100" b="0" dirty="0" smtClean="0">
              <a:latin typeface="Garamond" pitchFamily="18" charset="0"/>
            </a:endParaRPr>
          </a:p>
          <a:p>
            <a:pPr eaLnBrk="1" hangingPunct="1"/>
            <a:endParaRPr lang="en-US" b="0" dirty="0" smtClean="0"/>
          </a:p>
        </p:txBody>
      </p:sp>
    </p:spTree>
    <p:extLst>
      <p:ext uri="{BB962C8B-B14F-4D97-AF65-F5344CB8AC3E}">
        <p14:creationId xmlns:p14="http://schemas.microsoft.com/office/powerpoint/2010/main" val="1386024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Tutors:  Have</a:t>
            </a:r>
            <a:r>
              <a:rPr lang="en-US" baseline="0" dirty="0" smtClean="0"/>
              <a:t> a list of main take-away ideas ready, in case your students don’t respond. But give them time to think of responses.</a:t>
            </a:r>
            <a:endParaRPr lang="en-US" dirty="0"/>
          </a:p>
        </p:txBody>
      </p:sp>
      <p:sp>
        <p:nvSpPr>
          <p:cNvPr id="4" name="Slide Number Placeholder 3"/>
          <p:cNvSpPr>
            <a:spLocks noGrp="1"/>
          </p:cNvSpPr>
          <p:nvPr>
            <p:ph type="sldNum" sz="quarter" idx="10"/>
          </p:nvPr>
        </p:nvSpPr>
        <p:spPr/>
        <p:txBody>
          <a:bodyPr/>
          <a:lstStyle/>
          <a:p>
            <a:fld id="{05BA61B1-ACA3-4A1B-B5CF-9350FA045AEA}" type="slidenum">
              <a:rPr lang="en-US" smtClean="0"/>
              <a:pPr/>
              <a:t>33</a:t>
            </a:fld>
            <a:endParaRPr lang="en-US"/>
          </a:p>
        </p:txBody>
      </p:sp>
    </p:spTree>
    <p:extLst>
      <p:ext uri="{BB962C8B-B14F-4D97-AF65-F5344CB8AC3E}">
        <p14:creationId xmlns:p14="http://schemas.microsoft.com/office/powerpoint/2010/main" val="3405402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CDA90-8E27-4478-95EF-E55517334E09}"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97733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smtClean="0"/>
              <a:t>Let’s begin by putting proofreading into proper perspective. Proofreading is the last step in the revising process, and therefore the last thing you do before you submit your paper. But think about this for a moment:  What good is proofreading if a paper is not well-planned, carefully drafted, and thoroughly revised?  In other words, proofreading is important, but it’s not the only thing, and not even the most important things.</a:t>
            </a:r>
          </a:p>
        </p:txBody>
      </p:sp>
      <p:sp>
        <p:nvSpPr>
          <p:cNvPr id="32772" name="Slide Number Placeholder 3"/>
          <p:cNvSpPr>
            <a:spLocks noGrp="1"/>
          </p:cNvSpPr>
          <p:nvPr>
            <p:ph type="sldNum" sz="quarter" idx="5"/>
          </p:nvPr>
        </p:nvSpPr>
        <p:spPr>
          <a:noFill/>
        </p:spPr>
        <p:txBody>
          <a:bodyPr/>
          <a:lstStyle/>
          <a:p>
            <a:fld id="{055C0206-FA69-4B00-8E65-59EB01CB33EE}" type="slidenum">
              <a:rPr lang="en-US" smtClean="0"/>
              <a:pPr/>
              <a:t>7</a:t>
            </a:fld>
            <a:endParaRPr lang="en-US" smtClean="0"/>
          </a:p>
        </p:txBody>
      </p:sp>
    </p:spTree>
    <p:extLst>
      <p:ext uri="{BB962C8B-B14F-4D97-AF65-F5344CB8AC3E}">
        <p14:creationId xmlns:p14="http://schemas.microsoft.com/office/powerpoint/2010/main" val="412594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sz="1100" b="1" smtClean="0">
                <a:latin typeface="Garamond" pitchFamily="18" charset="0"/>
              </a:rPr>
              <a:t>So before we talk more about proofreading, let’s take a moment and consider what comes before it.  When you plan, you consider your options, choose a topic, and conduct research.  It’s important to get your ideas on paper right from the start.  You may brainstorm, make a web or bubble diagram, create an outline, or list ideas.  Think with a pen or keyboard!</a:t>
            </a:r>
          </a:p>
          <a:p>
            <a:pPr eaLnBrk="1" hangingPunct="1"/>
            <a:endParaRPr lang="en-US" smtClean="0"/>
          </a:p>
        </p:txBody>
      </p:sp>
    </p:spTree>
    <p:extLst>
      <p:ext uri="{BB962C8B-B14F-4D97-AF65-F5344CB8AC3E}">
        <p14:creationId xmlns:p14="http://schemas.microsoft.com/office/powerpoint/2010/main" val="3407815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sz="1100" b="1" dirty="0" smtClean="0">
                <a:latin typeface="Garamond" pitchFamily="18" charset="0"/>
              </a:rPr>
              <a:t>During the drafting phase, you’ll put your ideas on paper in sentences and paragraphs, but try not to get bogged down with style, grammar, or punctuation.  Keep writing your ideas for as long as you can….. and then write for five minutes more!</a:t>
            </a:r>
          </a:p>
          <a:p>
            <a:pPr eaLnBrk="1" hangingPunct="1"/>
            <a:endParaRPr lang="en-US" dirty="0" smtClean="0"/>
          </a:p>
        </p:txBody>
      </p:sp>
    </p:spTree>
    <p:extLst>
      <p:ext uri="{BB962C8B-B14F-4D97-AF65-F5344CB8AC3E}">
        <p14:creationId xmlns:p14="http://schemas.microsoft.com/office/powerpoint/2010/main" val="3323888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dirty="0" smtClean="0"/>
              <a:t>Anyone:  What</a:t>
            </a:r>
            <a:r>
              <a:rPr lang="en-US" baseline="0" dirty="0" smtClean="0"/>
              <a:t> do you think is </a:t>
            </a:r>
            <a:r>
              <a:rPr lang="en-US" dirty="0" smtClean="0"/>
              <a:t>the difference between revising and proofreading?</a:t>
            </a:r>
          </a:p>
        </p:txBody>
      </p:sp>
      <p:sp>
        <p:nvSpPr>
          <p:cNvPr id="35844" name="Slide Number Placeholder 3"/>
          <p:cNvSpPr>
            <a:spLocks noGrp="1"/>
          </p:cNvSpPr>
          <p:nvPr>
            <p:ph type="sldNum" sz="quarter" idx="5"/>
          </p:nvPr>
        </p:nvSpPr>
        <p:spPr>
          <a:noFill/>
        </p:spPr>
        <p:txBody>
          <a:bodyPr/>
          <a:lstStyle/>
          <a:p>
            <a:fld id="{BC1CED3E-4F5A-4431-B707-D4054DA3CA96}" type="slidenum">
              <a:rPr lang="en-US" smtClean="0"/>
              <a:pPr/>
              <a:t>10</a:t>
            </a:fld>
            <a:endParaRPr lang="en-US" smtClean="0"/>
          </a:p>
        </p:txBody>
      </p:sp>
    </p:spTree>
    <p:extLst>
      <p:ext uri="{BB962C8B-B14F-4D97-AF65-F5344CB8AC3E}">
        <p14:creationId xmlns:p14="http://schemas.microsoft.com/office/powerpoint/2010/main" val="329536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sz="1100" b="0" dirty="0" smtClean="0">
                <a:latin typeface="Garamond" pitchFamily="18" charset="0"/>
              </a:rPr>
              <a:t>When revising, try to avoid becoming distracted by fixing spelling or grammar mistakes. Save these for later on. Instead, review what you’ve written and try to make the paper stronger by adding new details and examples, clarifying points that need more support and checking the tone of your paper.</a:t>
            </a:r>
            <a:endParaRPr lang="en-US" b="0" dirty="0" smtClean="0"/>
          </a:p>
        </p:txBody>
      </p:sp>
    </p:spTree>
    <p:extLst>
      <p:ext uri="{BB962C8B-B14F-4D97-AF65-F5344CB8AC3E}">
        <p14:creationId xmlns:p14="http://schemas.microsoft.com/office/powerpoint/2010/main" val="229104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sz="1100" b="1" smtClean="0">
                <a:latin typeface="Garamond" pitchFamily="18" charset="0"/>
              </a:rPr>
              <a:t>When revising, try to avoid fixing spelling or grammar mistakes. Save these for later on. Instead, review what you’ve written and try to make the paper stronger by adding new details and examples, clarifying points that need more support and checking the tone of your paper.</a:t>
            </a:r>
            <a:endParaRPr lang="en-US" smtClean="0"/>
          </a:p>
        </p:txBody>
      </p:sp>
    </p:spTree>
    <p:extLst>
      <p:ext uri="{BB962C8B-B14F-4D97-AF65-F5344CB8AC3E}">
        <p14:creationId xmlns:p14="http://schemas.microsoft.com/office/powerpoint/2010/main" val="1021328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en-US" sz="1100" b="1" dirty="0" smtClean="0">
                <a:latin typeface="Garamond" pitchFamily="18" charset="0"/>
              </a:rPr>
              <a:t>When it comes time for proofreading, work on sentence and word errors.  You might need to fix word choice, run-ons, fragments, missing words, and subject-verb agreement.  We’ll talk more about these in a little bit.</a:t>
            </a:r>
            <a:endParaRPr lang="en-US" dirty="0" smtClean="0"/>
          </a:p>
        </p:txBody>
      </p:sp>
    </p:spTree>
    <p:extLst>
      <p:ext uri="{BB962C8B-B14F-4D97-AF65-F5344CB8AC3E}">
        <p14:creationId xmlns:p14="http://schemas.microsoft.com/office/powerpoint/2010/main" val="2431947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B410F7C2-865E-472E-8F74-1828BD5A09CA}" type="datetime1">
              <a:rPr lang="en-US" smtClean="0">
                <a:solidFill>
                  <a:srgbClr val="073E87"/>
                </a:solidFill>
              </a:rPr>
              <a:t>2/26/2018</a:t>
            </a:fld>
            <a:endParaRPr lang="en-US">
              <a:solidFill>
                <a:srgbClr val="073E87"/>
              </a:solidFill>
            </a:endParaRPr>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r>
              <a:rPr lang="en-US" smtClean="0">
                <a:solidFill>
                  <a:srgbClr val="073E87"/>
                </a:solidFill>
              </a:rPr>
              <a:t>Updated May 2015</a:t>
            </a:r>
            <a:endParaRPr lang="en-US">
              <a:solidFill>
                <a:srgbClr val="073E87"/>
              </a:solidFill>
            </a:endParaRPr>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1"/>
                </a:solidFill>
              </a:defRPr>
            </a:lvl1pPr>
          </a:lstStyle>
          <a:p>
            <a:fld id="{D1CBC6BF-A65C-4B83-94AF-5393EAE5F782}" type="slidenum">
              <a:rPr lang="en-US" smtClean="0">
                <a:solidFill>
                  <a:srgbClr val="073E87"/>
                </a:solidFill>
              </a:rPr>
              <a:pPr/>
              <a:t>‹#›</a:t>
            </a:fld>
            <a:endParaRPr lang="en-US">
              <a:solidFill>
                <a:srgbClr val="073E87"/>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37750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4B84C3-DE81-418A-B7EF-34619BF46271}" type="datetime1">
              <a:rPr lang="en-US" smtClean="0">
                <a:solidFill>
                  <a:srgbClr val="073E87"/>
                </a:solidFill>
              </a:rPr>
              <a:t>2/26/2018</a:t>
            </a:fld>
            <a:endParaRPr lang="en-US">
              <a:solidFill>
                <a:srgbClr val="073E87"/>
              </a:solidFill>
            </a:endParaRPr>
          </a:p>
        </p:txBody>
      </p:sp>
      <p:sp>
        <p:nvSpPr>
          <p:cNvPr id="5" name="Footer Placeholder 4"/>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6" name="Slide Number Placeholder 5"/>
          <p:cNvSpPr>
            <a:spLocks noGrp="1"/>
          </p:cNvSpPr>
          <p:nvPr>
            <p:ph type="sldNum" sz="quarter" idx="12"/>
          </p:nvPr>
        </p:nvSpPr>
        <p:spPr/>
        <p:txBody>
          <a:bodyPr/>
          <a:lstStyle/>
          <a:p>
            <a:fld id="{D1CBC6BF-A65C-4B83-94AF-5393EAE5F78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497207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5F9D874-3200-4D6C-A0ED-41BE8D8E872C}" type="datetime1">
              <a:rPr lang="en-US" smtClean="0">
                <a:solidFill>
                  <a:srgbClr val="073E87"/>
                </a:solidFill>
              </a:rPr>
              <a:t>2/26/2018</a:t>
            </a:fld>
            <a:endParaRPr lang="en-US">
              <a:solidFill>
                <a:srgbClr val="073E87"/>
              </a:solidFill>
            </a:endParaRPr>
          </a:p>
        </p:txBody>
      </p:sp>
      <p:sp>
        <p:nvSpPr>
          <p:cNvPr id="5" name="Footer Placeholder 4"/>
          <p:cNvSpPr>
            <a:spLocks noGrp="1"/>
          </p:cNvSpPr>
          <p:nvPr>
            <p:ph type="ftr" sz="quarter" idx="11"/>
          </p:nvPr>
        </p:nvSpPr>
        <p:spPr>
          <a:xfrm>
            <a:off x="4902140" y="6315950"/>
            <a:ext cx="2861142" cy="365125"/>
          </a:xfrm>
        </p:spPr>
        <p:txBody>
          <a:bodyPr/>
          <a:lstStyle/>
          <a:p>
            <a:r>
              <a:rPr lang="en-US" smtClean="0">
                <a:solidFill>
                  <a:srgbClr val="073E87"/>
                </a:solidFill>
              </a:rPr>
              <a:t>Updated May 2015</a:t>
            </a:r>
            <a:endParaRPr lang="en-US">
              <a:solidFill>
                <a:srgbClr val="073E87"/>
              </a:solidFill>
            </a:endParaRPr>
          </a:p>
        </p:txBody>
      </p:sp>
      <p:sp>
        <p:nvSpPr>
          <p:cNvPr id="6" name="Slide Number Placeholder 5"/>
          <p:cNvSpPr>
            <a:spLocks noGrp="1"/>
          </p:cNvSpPr>
          <p:nvPr>
            <p:ph type="sldNum" sz="quarter" idx="12"/>
          </p:nvPr>
        </p:nvSpPr>
        <p:spPr>
          <a:xfrm>
            <a:off x="8736012" y="5607593"/>
            <a:ext cx="407987" cy="365125"/>
          </a:xfrm>
        </p:spPr>
        <p:txBody>
          <a:bodyPr/>
          <a:lstStyle/>
          <a:p>
            <a:fld id="{D1CBC6BF-A65C-4B83-94AF-5393EAE5F782}" type="slidenum">
              <a:rPr lang="en-US" smtClean="0">
                <a:solidFill>
                  <a:srgbClr val="073E87"/>
                </a:solidFill>
              </a:rPr>
              <a:pPr/>
              <a:t>‹#›</a:t>
            </a:fld>
            <a:endParaRPr lang="en-US">
              <a:solidFill>
                <a:srgbClr val="073E87"/>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317969"/>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fontAlgn="auto">
              <a:spcBef>
                <a:spcPts val="0"/>
              </a:spcBef>
              <a:spcAft>
                <a:spcPts val="0"/>
              </a:spcAft>
              <a:buClrTx/>
              <a:buSzTx/>
              <a:buFontTx/>
              <a:buNone/>
            </a:pPr>
            <a:fld id="{76B3F386-86D5-4F28-BC00-4778F2611208}" type="datetime1">
              <a:rPr lang="en-US" b="0" smtClean="0">
                <a:solidFill>
                  <a:srgbClr val="073E87"/>
                </a:solidFill>
                <a:latin typeface="Candara"/>
              </a:rPr>
              <a:t>2/26/2018</a:t>
            </a:fld>
            <a:endParaRPr lang="en-US" b="0">
              <a:solidFill>
                <a:srgbClr val="073E87"/>
              </a:solidFill>
              <a:latin typeface="Candara"/>
            </a:endParaRPr>
          </a:p>
        </p:txBody>
      </p:sp>
      <p:sp>
        <p:nvSpPr>
          <p:cNvPr id="6" name="Rectangle 41"/>
          <p:cNvSpPr>
            <a:spLocks noGrp="1" noChangeArrowheads="1"/>
          </p:cNvSpPr>
          <p:nvPr>
            <p:ph type="ftr" sz="quarter" idx="11"/>
          </p:nvPr>
        </p:nvSpPr>
        <p:spPr>
          <a:ln/>
        </p:spPr>
        <p:txBody>
          <a:bodyPr/>
          <a:lstStyle>
            <a:lvl1pPr>
              <a:defRPr/>
            </a:lvl1pPr>
          </a:lstStyle>
          <a:p>
            <a:pPr fontAlgn="auto">
              <a:spcBef>
                <a:spcPts val="0"/>
              </a:spcBef>
              <a:spcAft>
                <a:spcPts val="0"/>
              </a:spcAft>
              <a:buClrTx/>
              <a:buSzTx/>
              <a:buFontTx/>
              <a:buNone/>
            </a:pPr>
            <a:r>
              <a:rPr lang="en-US" b="0" smtClean="0">
                <a:solidFill>
                  <a:srgbClr val="073E87"/>
                </a:solidFill>
                <a:latin typeface="Candara"/>
              </a:rPr>
              <a:t>Updated May 2015</a:t>
            </a:r>
            <a:endParaRPr lang="en-US" b="0">
              <a:solidFill>
                <a:srgbClr val="073E87"/>
              </a:solidFill>
              <a:latin typeface="Candara"/>
            </a:endParaRPr>
          </a:p>
        </p:txBody>
      </p:sp>
      <p:sp>
        <p:nvSpPr>
          <p:cNvPr id="7" name="Rectangle 42"/>
          <p:cNvSpPr>
            <a:spLocks noGrp="1" noChangeArrowheads="1"/>
          </p:cNvSpPr>
          <p:nvPr>
            <p:ph type="sldNum" sz="quarter" idx="12"/>
          </p:nvPr>
        </p:nvSpPr>
        <p:spPr>
          <a:ln/>
        </p:spPr>
        <p:txBody>
          <a:bodyPr/>
          <a:lstStyle>
            <a:lvl1pPr>
              <a:defRPr/>
            </a:lvl1pPr>
          </a:lstStyle>
          <a:p>
            <a:pPr fontAlgn="auto">
              <a:spcBef>
                <a:spcPts val="0"/>
              </a:spcBef>
              <a:spcAft>
                <a:spcPts val="0"/>
              </a:spcAft>
              <a:buClrTx/>
              <a:buSzTx/>
              <a:buFontTx/>
              <a:buNone/>
            </a:pPr>
            <a:fld id="{D1CBC6BF-A65C-4B83-94AF-5393EAE5F782}" type="slidenum">
              <a:rPr lang="en-US" b="0" smtClean="0">
                <a:solidFill>
                  <a:srgbClr val="073E87"/>
                </a:solidFill>
                <a:latin typeface="Candara"/>
              </a:rPr>
              <a:pPr fontAlgn="auto">
                <a:spcBef>
                  <a:spcPts val="0"/>
                </a:spcBef>
                <a:spcAft>
                  <a:spcPts val="0"/>
                </a:spcAft>
                <a:buClrTx/>
                <a:buSzTx/>
                <a:buFontTx/>
                <a:buNone/>
              </a:pPr>
              <a:t>‹#›</a:t>
            </a:fld>
            <a:endParaRPr lang="en-US" b="0">
              <a:solidFill>
                <a:srgbClr val="073E87"/>
              </a:solidFill>
              <a:latin typeface="Candara"/>
            </a:endParaRPr>
          </a:p>
        </p:txBody>
      </p:sp>
    </p:spTree>
    <p:extLst>
      <p:ext uri="{BB962C8B-B14F-4D97-AF65-F5344CB8AC3E}">
        <p14:creationId xmlns:p14="http://schemas.microsoft.com/office/powerpoint/2010/main" val="2858350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905000"/>
            <a:ext cx="3771900" cy="4038600"/>
          </a:xfrm>
        </p:spPr>
        <p:txBody>
          <a:bodyPr/>
          <a:lstStyle/>
          <a:p>
            <a:pPr lvl="0"/>
            <a:endParaRPr lang="en-US" noProof="0" smtClean="0"/>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AF96EDF-47F9-4BC9-ADDB-08EA97450E35}" type="datetime1">
              <a:rPr lang="en-US" smtClean="0"/>
              <a:t>2/26/2018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Updated May 2015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D65BAE-0DD4-479F-8E42-878C8AE14CC0}" type="slidenum">
              <a:rPr lang="en-US"/>
              <a:pPr>
                <a:defRPr/>
              </a:pPr>
              <a:t>‹#›</a:t>
            </a:fld>
            <a:endParaRPr lang="en-US"/>
          </a:p>
        </p:txBody>
      </p:sp>
    </p:spTree>
    <p:extLst>
      <p:ext uri="{BB962C8B-B14F-4D97-AF65-F5344CB8AC3E}">
        <p14:creationId xmlns:p14="http://schemas.microsoft.com/office/powerpoint/2010/main" val="378741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249707-B75A-4E6D-9976-9C6CB134F911}" type="datetime1">
              <a:rPr lang="en-US" smtClean="0">
                <a:solidFill>
                  <a:srgbClr val="073E87"/>
                </a:solidFill>
              </a:rPr>
              <a:t>2/26/2018</a:t>
            </a:fld>
            <a:endParaRPr lang="en-US">
              <a:solidFill>
                <a:srgbClr val="073E87"/>
              </a:solidFill>
            </a:endParaRPr>
          </a:p>
        </p:txBody>
      </p:sp>
      <p:sp>
        <p:nvSpPr>
          <p:cNvPr id="5" name="Footer Placeholder 4"/>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6" name="Slide Number Placeholder 5"/>
          <p:cNvSpPr>
            <a:spLocks noGrp="1"/>
          </p:cNvSpPr>
          <p:nvPr>
            <p:ph type="sldNum" sz="quarter" idx="12"/>
          </p:nvPr>
        </p:nvSpPr>
        <p:spPr/>
        <p:txBody>
          <a:bodyPr/>
          <a:lstStyle/>
          <a:p>
            <a:fld id="{D1CBC6BF-A65C-4B83-94AF-5393EAE5F78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8014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accent1"/>
                </a:solidFill>
              </a:defRPr>
            </a:lvl1pPr>
          </a:lstStyle>
          <a:p>
            <a:fld id="{EDAEC1E5-57CF-42CA-BD37-94F186E67E01}" type="datetime1">
              <a:rPr lang="en-US" smtClean="0">
                <a:solidFill>
                  <a:srgbClr val="073E87"/>
                </a:solidFill>
              </a:rPr>
              <a:t>2/26/2018</a:t>
            </a:fld>
            <a:endParaRPr lang="en-US">
              <a:solidFill>
                <a:srgbClr val="073E87"/>
              </a:solidFill>
            </a:endParaRPr>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accent1"/>
                </a:solidFill>
              </a:defRPr>
            </a:lvl1pPr>
          </a:lstStyle>
          <a:p>
            <a:r>
              <a:rPr lang="en-US" smtClean="0">
                <a:solidFill>
                  <a:srgbClr val="073E87"/>
                </a:solidFill>
              </a:rPr>
              <a:t>Updated May 2015</a:t>
            </a:r>
            <a:endParaRPr lang="en-US">
              <a:solidFill>
                <a:srgbClr val="073E87"/>
              </a:solidFill>
            </a:endParaRPr>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D1CBC6BF-A65C-4B83-94AF-5393EAE5F782}" type="slidenum">
              <a:rPr lang="en-US" smtClean="0">
                <a:solidFill>
                  <a:srgbClr val="073E87"/>
                </a:solidFill>
              </a:rPr>
              <a:pPr/>
              <a:t>‹#›</a:t>
            </a:fld>
            <a:endParaRPr lang="en-US">
              <a:solidFill>
                <a:srgbClr val="073E87"/>
              </a:solidFill>
            </a:endParaRPr>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018923"/>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225117-0B13-48D4-A2BE-BBE1B3BC6A0C}" type="datetime1">
              <a:rPr lang="en-US" smtClean="0">
                <a:solidFill>
                  <a:srgbClr val="073E87"/>
                </a:solidFill>
              </a:rPr>
              <a:t>2/26/2018</a:t>
            </a:fld>
            <a:endParaRPr lang="en-US">
              <a:solidFill>
                <a:srgbClr val="073E87"/>
              </a:solidFill>
            </a:endParaRPr>
          </a:p>
        </p:txBody>
      </p:sp>
      <p:sp>
        <p:nvSpPr>
          <p:cNvPr id="6" name="Footer Placeholder 5"/>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7" name="Slide Number Placeholder 6"/>
          <p:cNvSpPr>
            <a:spLocks noGrp="1"/>
          </p:cNvSpPr>
          <p:nvPr>
            <p:ph type="sldNum" sz="quarter" idx="12"/>
          </p:nvPr>
        </p:nvSpPr>
        <p:spPr/>
        <p:txBody>
          <a:bodyPr/>
          <a:lstStyle/>
          <a:p>
            <a:fld id="{D1CBC6BF-A65C-4B83-94AF-5393EAE5F78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98683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5AAE17-9E60-46DC-BE7D-624D92C79025}" type="datetime1">
              <a:rPr lang="en-US" smtClean="0">
                <a:solidFill>
                  <a:srgbClr val="073E87"/>
                </a:solidFill>
              </a:rPr>
              <a:t>2/26/2018</a:t>
            </a:fld>
            <a:endParaRPr lang="en-US">
              <a:solidFill>
                <a:srgbClr val="073E87"/>
              </a:solidFill>
            </a:endParaRPr>
          </a:p>
        </p:txBody>
      </p:sp>
      <p:sp>
        <p:nvSpPr>
          <p:cNvPr id="8" name="Footer Placeholder 7"/>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9" name="Slide Number Placeholder 8"/>
          <p:cNvSpPr>
            <a:spLocks noGrp="1"/>
          </p:cNvSpPr>
          <p:nvPr>
            <p:ph type="sldNum" sz="quarter" idx="12"/>
          </p:nvPr>
        </p:nvSpPr>
        <p:spPr/>
        <p:txBody>
          <a:bodyPr/>
          <a:lstStyle/>
          <a:p>
            <a:fld id="{D1CBC6BF-A65C-4B83-94AF-5393EAE5F78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1121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1414A2-6593-4ACB-851C-C24708D0F90C}" type="datetime1">
              <a:rPr lang="en-US" smtClean="0">
                <a:solidFill>
                  <a:srgbClr val="073E87"/>
                </a:solidFill>
              </a:rPr>
              <a:t>2/26/2018</a:t>
            </a:fld>
            <a:endParaRPr lang="en-US">
              <a:solidFill>
                <a:srgbClr val="073E87"/>
              </a:solidFill>
            </a:endParaRPr>
          </a:p>
        </p:txBody>
      </p:sp>
      <p:sp>
        <p:nvSpPr>
          <p:cNvPr id="4" name="Footer Placeholder 3"/>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5" name="Slide Number Placeholder 4"/>
          <p:cNvSpPr>
            <a:spLocks noGrp="1"/>
          </p:cNvSpPr>
          <p:nvPr>
            <p:ph type="sldNum" sz="quarter" idx="12"/>
          </p:nvPr>
        </p:nvSpPr>
        <p:spPr/>
        <p:txBody>
          <a:bodyPr/>
          <a:lstStyle/>
          <a:p>
            <a:fld id="{D1CBC6BF-A65C-4B83-94AF-5393EAE5F78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17109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43828-172A-4917-9614-C08F27C39CB2}" type="datetime1">
              <a:rPr lang="en-US" smtClean="0">
                <a:solidFill>
                  <a:srgbClr val="073E87"/>
                </a:solidFill>
              </a:rPr>
              <a:t>2/26/2018</a:t>
            </a:fld>
            <a:endParaRPr lang="en-US">
              <a:solidFill>
                <a:srgbClr val="073E87"/>
              </a:solidFill>
            </a:endParaRPr>
          </a:p>
        </p:txBody>
      </p:sp>
      <p:sp>
        <p:nvSpPr>
          <p:cNvPr id="3" name="Footer Placeholder 2"/>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4" name="Slide Number Placeholder 3"/>
          <p:cNvSpPr>
            <a:spLocks noGrp="1"/>
          </p:cNvSpPr>
          <p:nvPr>
            <p:ph type="sldNum" sz="quarter" idx="12"/>
          </p:nvPr>
        </p:nvSpPr>
        <p:spPr/>
        <p:txBody>
          <a:bodyPr/>
          <a:lstStyle/>
          <a:p>
            <a:fld id="{D1CBC6BF-A65C-4B83-94AF-5393EAE5F78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828262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9EB633-E9D0-4D26-A0FC-7B9023A5FE37}" type="datetime1">
              <a:rPr lang="en-US" smtClean="0">
                <a:solidFill>
                  <a:srgbClr val="073E87"/>
                </a:solidFill>
              </a:rPr>
              <a:t>2/26/2018</a:t>
            </a:fld>
            <a:endParaRPr lang="en-US">
              <a:solidFill>
                <a:srgbClr val="073E87"/>
              </a:solidFill>
            </a:endParaRPr>
          </a:p>
        </p:txBody>
      </p:sp>
      <p:sp>
        <p:nvSpPr>
          <p:cNvPr id="6" name="Footer Placeholder 5"/>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7" name="Slide Number Placeholder 6"/>
          <p:cNvSpPr>
            <a:spLocks noGrp="1"/>
          </p:cNvSpPr>
          <p:nvPr>
            <p:ph type="sldNum" sz="quarter" idx="12"/>
          </p:nvPr>
        </p:nvSpPr>
        <p:spPr/>
        <p:txBody>
          <a:bodyPr/>
          <a:lstStyle/>
          <a:p>
            <a:fld id="{D1CBC6BF-A65C-4B83-94AF-5393EAE5F78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8050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6880A9-A7E1-436B-9BE5-424F4B48BE8A}" type="datetime1">
              <a:rPr lang="en-US" smtClean="0">
                <a:solidFill>
                  <a:srgbClr val="073E87"/>
                </a:solidFill>
              </a:rPr>
              <a:t>2/26/2018</a:t>
            </a:fld>
            <a:endParaRPr lang="en-US">
              <a:solidFill>
                <a:srgbClr val="073E87"/>
              </a:solidFill>
            </a:endParaRPr>
          </a:p>
        </p:txBody>
      </p:sp>
      <p:sp>
        <p:nvSpPr>
          <p:cNvPr id="6" name="Footer Placeholder 5"/>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7" name="Slide Number Placeholder 6"/>
          <p:cNvSpPr>
            <a:spLocks noGrp="1"/>
          </p:cNvSpPr>
          <p:nvPr>
            <p:ph type="sldNum" sz="quarter" idx="12"/>
          </p:nvPr>
        </p:nvSpPr>
        <p:spPr/>
        <p:txBody>
          <a:bodyPr/>
          <a:lstStyle/>
          <a:p>
            <a:fld id="{D1CBC6BF-A65C-4B83-94AF-5393EAE5F782}"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87304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accent1"/>
                </a:solidFill>
                <a:latin typeface="+mj-lt"/>
              </a:defRPr>
            </a:lvl1pPr>
          </a:lstStyle>
          <a:p>
            <a:pPr>
              <a:defRPr/>
            </a:pPr>
            <a:fld id="{01E4B893-C1FB-4990-99AD-D360E2FC74C9}" type="datetime1">
              <a:rPr lang="en-US" smtClean="0"/>
              <a:t>2/26/2018</a:t>
            </a:fld>
            <a:endParaRPr lang="en-US"/>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accent1"/>
                </a:solidFill>
                <a:latin typeface="+mj-lt"/>
              </a:defRPr>
            </a:lvl1pPr>
          </a:lstStyle>
          <a:p>
            <a:pPr>
              <a:defRPr/>
            </a:pPr>
            <a:r>
              <a:rPr lang="en-US" smtClean="0"/>
              <a:t>Updated May 2015</a:t>
            </a:r>
            <a:endParaRPr lang="en-US"/>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pPr>
              <a:defRPr/>
            </a:pPr>
            <a:fld id="{AC745B46-ADD2-4B93-9255-F5019974A7DD}" type="slidenum">
              <a:rPr lang="en-US" smtClean="0"/>
              <a:pPr>
                <a:defRPr/>
              </a:pPr>
              <a:t>‹#›</a:t>
            </a:fld>
            <a:endParaRPr lang="en-US"/>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76589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33" r:id="rId13"/>
  </p:sldLayoutIdLst>
  <p:hf hdr="0" dt="0"/>
  <p:txStyles>
    <p:titleStyle>
      <a:lvl1pPr algn="r" defTabSz="685800" rtl="0" eaLnBrk="1" latinLnBrk="0" hangingPunct="1">
        <a:lnSpc>
          <a:spcPct val="90000"/>
        </a:lnSpc>
        <a:spcBef>
          <a:spcPct val="0"/>
        </a:spcBef>
        <a:buNone/>
        <a:defRPr sz="3800" b="0" i="1" kern="1200" baseline="0">
          <a:solidFill>
            <a:schemeClr val="accent1"/>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12598"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jpeg"/><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2" Type="http://schemas.openxmlformats.org/officeDocument/2006/relationships/hyperlink" Target="http://bitly.com/WCWorkshopSurve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6684" y="1981200"/>
            <a:ext cx="7717715" cy="1676106"/>
          </a:xfrm>
        </p:spPr>
        <p:txBody>
          <a:bodyPr>
            <a:noAutofit/>
          </a:bodyPr>
          <a:lstStyle/>
          <a:p>
            <a:pPr algn="l">
              <a:lnSpc>
                <a:spcPct val="100000"/>
              </a:lnSpc>
            </a:pPr>
            <a:r>
              <a:rPr lang="en-US" sz="6000" cap="none" dirty="0" smtClean="0"/>
              <a:t>Proofreading:</a:t>
            </a:r>
            <a:r>
              <a:rPr lang="en-US" sz="6000" dirty="0" smtClean="0"/>
              <a:t/>
            </a:r>
            <a:br>
              <a:rPr lang="en-US" sz="6000" dirty="0" smtClean="0"/>
            </a:br>
            <a:r>
              <a:rPr lang="en-US" sz="6000" cap="none" dirty="0" smtClean="0"/>
              <a:t>THE FINAL TOUCH</a:t>
            </a:r>
            <a:r>
              <a:rPr lang="en-US" sz="3200" cap="none" dirty="0" smtClean="0"/>
              <a:t/>
            </a:r>
            <a:br>
              <a:rPr lang="en-US" sz="3200" cap="none" dirty="0" smtClean="0"/>
            </a:br>
            <a:r>
              <a:rPr lang="en-US" sz="3200" cap="none" dirty="0" smtClean="0"/>
              <a:t/>
            </a:r>
            <a:br>
              <a:rPr lang="en-US" sz="3200" cap="none" dirty="0" smtClean="0"/>
            </a:br>
            <a:endParaRPr lang="en-US" sz="1100" cap="none" dirty="0"/>
          </a:p>
        </p:txBody>
      </p:sp>
      <p:sp>
        <p:nvSpPr>
          <p:cNvPr id="3" name="Subtitle 2"/>
          <p:cNvSpPr>
            <a:spLocks noGrp="1"/>
          </p:cNvSpPr>
          <p:nvPr>
            <p:ph type="subTitle" idx="1"/>
          </p:nvPr>
        </p:nvSpPr>
        <p:spPr>
          <a:xfrm>
            <a:off x="816685" y="4495800"/>
            <a:ext cx="5275772" cy="706355"/>
          </a:xfrm>
        </p:spPr>
        <p:txBody>
          <a:bodyPr/>
          <a:lstStyle/>
          <a:p>
            <a:r>
              <a:rPr lang="en-US" dirty="0" smtClean="0"/>
              <a:t>Created by tutors at the IUP Writing Center</a:t>
            </a:r>
            <a:endParaRPr lang="en-US" dirty="0"/>
          </a:p>
        </p:txBody>
      </p:sp>
      <p:sp>
        <p:nvSpPr>
          <p:cNvPr id="2" name="Footer Placeholder 1"/>
          <p:cNvSpPr>
            <a:spLocks noGrp="1"/>
          </p:cNvSpPr>
          <p:nvPr>
            <p:ph type="ftr" sz="quarter" idx="11"/>
          </p:nvPr>
        </p:nvSpPr>
        <p:spPr>
          <a:xfrm>
            <a:off x="833529" y="6248400"/>
            <a:ext cx="1528671" cy="365125"/>
          </a:xfrm>
        </p:spPr>
        <p:txBody>
          <a:bodyPr/>
          <a:lstStyle/>
          <a:p>
            <a:pPr algn="l">
              <a:defRPr/>
            </a:pPr>
            <a:r>
              <a:rPr lang="en-US" dirty="0" smtClean="0"/>
              <a:t>Updated May 2015</a:t>
            </a:r>
            <a:endParaRPr lang="en-US" dirty="0"/>
          </a:p>
        </p:txBody>
      </p:sp>
      <p:sp>
        <p:nvSpPr>
          <p:cNvPr id="10"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p:cNvSpPr>
            <a:spLocks noGrp="1"/>
          </p:cNvSpPr>
          <p:nvPr>
            <p:ph type="sldNum" sz="quarter" idx="12"/>
          </p:nvPr>
        </p:nvSpPr>
        <p:spPr/>
        <p:txBody>
          <a:bodyPr/>
          <a:lstStyle/>
          <a:p>
            <a:fld id="{D1CBC6BF-A65C-4B83-94AF-5393EAE5F782}" type="slidenum">
              <a:rPr lang="en-US" smtClean="0">
                <a:solidFill>
                  <a:srgbClr val="073E87"/>
                </a:solidFill>
              </a:rPr>
              <a:pPr/>
              <a:t>1</a:t>
            </a:fld>
            <a:endParaRPr lang="en-US">
              <a:solidFill>
                <a:srgbClr val="073E87"/>
              </a:solidFill>
            </a:endParaRPr>
          </a:p>
        </p:txBody>
      </p:sp>
    </p:spTree>
    <p:extLst>
      <p:ext uri="{BB962C8B-B14F-4D97-AF65-F5344CB8AC3E}">
        <p14:creationId xmlns:p14="http://schemas.microsoft.com/office/powerpoint/2010/main" val="816744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71500" y="2768415"/>
            <a:ext cx="2875430" cy="1321170"/>
          </a:xfrm>
        </p:spPr>
        <p:txBody>
          <a:bodyPr>
            <a:normAutofit/>
          </a:bodyPr>
          <a:lstStyle/>
          <a:p>
            <a:pPr eaLnBrk="1" hangingPunct="1"/>
            <a:r>
              <a:rPr lang="en-US" sz="4400" dirty="0" smtClean="0"/>
              <a:t>Step 3: </a:t>
            </a:r>
            <a:r>
              <a:rPr lang="en-US" sz="4400" b="1" dirty="0" smtClean="0"/>
              <a:t>Revise</a:t>
            </a:r>
          </a:p>
        </p:txBody>
      </p:sp>
      <p:sp>
        <p:nvSpPr>
          <p:cNvPr id="7172" name="Rectangle 3"/>
          <p:cNvSpPr>
            <a:spLocks noGrp="1" noChangeArrowheads="1"/>
          </p:cNvSpPr>
          <p:nvPr>
            <p:ph idx="1"/>
          </p:nvPr>
        </p:nvSpPr>
        <p:spPr>
          <a:xfrm>
            <a:off x="4114801" y="2596845"/>
            <a:ext cx="4191000" cy="1664311"/>
          </a:xfrm>
        </p:spPr>
        <p:txBody>
          <a:bodyPr>
            <a:normAutofit/>
          </a:bodyPr>
          <a:lstStyle/>
          <a:p>
            <a:pPr marL="0" indent="0" eaLnBrk="1" hangingPunct="1">
              <a:buFont typeface="Wingdings" pitchFamily="2" charset="2"/>
              <a:buNone/>
            </a:pPr>
            <a:r>
              <a:rPr lang="en-US" sz="2800" dirty="0" smtClean="0">
                <a:solidFill>
                  <a:schemeClr val="tx1"/>
                </a:solidFill>
              </a:rPr>
              <a:t>Wait, what’s the difference between </a:t>
            </a:r>
            <a:r>
              <a:rPr lang="en-US" sz="2800" b="1" i="1" dirty="0" smtClean="0">
                <a:solidFill>
                  <a:schemeClr val="tx1"/>
                </a:solidFill>
              </a:rPr>
              <a:t>revising</a:t>
            </a:r>
            <a:r>
              <a:rPr lang="en-US" sz="2800" dirty="0" smtClean="0">
                <a:solidFill>
                  <a:schemeClr val="tx1"/>
                </a:solidFill>
              </a:rPr>
              <a:t> and </a:t>
            </a:r>
            <a:r>
              <a:rPr lang="en-US" sz="2800" b="1" i="1" dirty="0" smtClean="0">
                <a:solidFill>
                  <a:schemeClr val="tx1"/>
                </a:solidFill>
              </a:rPr>
              <a:t>proofreading</a:t>
            </a:r>
            <a:r>
              <a:rPr lang="en-US" sz="2800" dirty="0" smtClean="0">
                <a:solidFill>
                  <a:schemeClr val="tx1"/>
                </a:solidFill>
              </a:rPr>
              <a:t>? </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10</a:t>
            </a:fld>
            <a:endParaRPr lang="en-US">
              <a:solidFill>
                <a:srgbClr val="073E87"/>
              </a:solidFill>
            </a:endParaRPr>
          </a:p>
        </p:txBody>
      </p:sp>
    </p:spTree>
    <p:extLst>
      <p:ext uri="{BB962C8B-B14F-4D97-AF65-F5344CB8AC3E}">
        <p14:creationId xmlns:p14="http://schemas.microsoft.com/office/powerpoint/2010/main" val="1813770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81000" y="2730315"/>
            <a:ext cx="3065930" cy="1397370"/>
          </a:xfrm>
        </p:spPr>
        <p:txBody>
          <a:bodyPr>
            <a:normAutofit/>
          </a:bodyPr>
          <a:lstStyle/>
          <a:p>
            <a:pPr eaLnBrk="1" hangingPunct="1"/>
            <a:r>
              <a:rPr lang="en-US" sz="4400" dirty="0" smtClean="0"/>
              <a:t>Step 3: </a:t>
            </a:r>
            <a:r>
              <a:rPr lang="en-US" sz="4400" b="1" dirty="0" smtClean="0"/>
              <a:t>Revise</a:t>
            </a:r>
          </a:p>
        </p:txBody>
      </p:sp>
      <p:sp>
        <p:nvSpPr>
          <p:cNvPr id="8196" name="Rectangle 3"/>
          <p:cNvSpPr>
            <a:spLocks noGrp="1" noChangeArrowheads="1"/>
          </p:cNvSpPr>
          <p:nvPr>
            <p:ph idx="1"/>
          </p:nvPr>
        </p:nvSpPr>
        <p:spPr>
          <a:xfrm>
            <a:off x="4152901" y="2221889"/>
            <a:ext cx="4686299" cy="2414222"/>
          </a:xfrm>
        </p:spPr>
        <p:txBody>
          <a:bodyPr>
            <a:normAutofit/>
          </a:bodyPr>
          <a:lstStyle/>
          <a:p>
            <a:pPr eaLnBrk="1" hangingPunct="1">
              <a:buClrTx/>
              <a:buFont typeface="Arial" pitchFamily="34" charset="0"/>
              <a:buChar char="•"/>
            </a:pPr>
            <a:r>
              <a:rPr lang="en-US" sz="2800" dirty="0" smtClean="0">
                <a:solidFill>
                  <a:schemeClr val="tx1"/>
                </a:solidFill>
              </a:rPr>
              <a:t>Refine the organization</a:t>
            </a:r>
          </a:p>
          <a:p>
            <a:pPr eaLnBrk="1" hangingPunct="1">
              <a:buClrTx/>
              <a:buFont typeface="Arial" pitchFamily="34" charset="0"/>
              <a:buChar char="•"/>
            </a:pPr>
            <a:r>
              <a:rPr lang="en-US" sz="2800" dirty="0" smtClean="0">
                <a:solidFill>
                  <a:schemeClr val="tx1"/>
                </a:solidFill>
              </a:rPr>
              <a:t>Sharpen the introduction and thesis statement</a:t>
            </a:r>
          </a:p>
          <a:p>
            <a:pPr eaLnBrk="1" hangingPunct="1">
              <a:buClrTx/>
              <a:buFont typeface="Arial" pitchFamily="34" charset="0"/>
              <a:buChar char="•"/>
            </a:pPr>
            <a:r>
              <a:rPr lang="en-US" sz="2800" dirty="0" smtClean="0">
                <a:solidFill>
                  <a:schemeClr val="tx1"/>
                </a:solidFill>
              </a:rPr>
              <a:t>Add details and examples</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11</a:t>
            </a:fld>
            <a:endParaRPr lang="en-US">
              <a:solidFill>
                <a:srgbClr val="073E87"/>
              </a:solidFill>
            </a:endParaRPr>
          </a:p>
        </p:txBody>
      </p:sp>
    </p:spTree>
    <p:extLst>
      <p:ext uri="{BB962C8B-B14F-4D97-AF65-F5344CB8AC3E}">
        <p14:creationId xmlns:p14="http://schemas.microsoft.com/office/powerpoint/2010/main" val="622809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body" sz="half" idx="2"/>
          </p:nvPr>
        </p:nvSpPr>
        <p:spPr>
          <a:xfrm>
            <a:off x="685800" y="1219200"/>
            <a:ext cx="7772400" cy="4038600"/>
          </a:xfrm>
        </p:spPr>
        <p:txBody>
          <a:bodyPr/>
          <a:lstStyle/>
          <a:p>
            <a:pPr algn="ctr" eaLnBrk="1" hangingPunct="1">
              <a:buClr>
                <a:srgbClr val="3578FF"/>
              </a:buClr>
              <a:buFont typeface="Wingdings" pitchFamily="2" charset="2"/>
              <a:buNone/>
            </a:pPr>
            <a:r>
              <a:rPr lang="en-US" sz="3600" dirty="0" smtClean="0">
                <a:solidFill>
                  <a:schemeClr val="tx1"/>
                </a:solidFill>
              </a:rPr>
              <a:t>If you follow Steps 1-3, you’ll have a well-organized paper with ideas that are expressed clearly.</a:t>
            </a:r>
          </a:p>
          <a:p>
            <a:pPr algn="ctr" eaLnBrk="1" hangingPunct="1">
              <a:buClr>
                <a:srgbClr val="3578FF"/>
              </a:buClr>
              <a:buFont typeface="Wingdings" pitchFamily="2" charset="2"/>
              <a:buNone/>
            </a:pPr>
            <a:endParaRPr lang="en-US" sz="2800" b="1" dirty="0" smtClean="0">
              <a:solidFill>
                <a:schemeClr val="tx1"/>
              </a:solidFill>
            </a:endParaRPr>
          </a:p>
          <a:p>
            <a:pPr algn="ctr" eaLnBrk="1" hangingPunct="1">
              <a:buClr>
                <a:srgbClr val="3578FF"/>
              </a:buClr>
              <a:buFont typeface="Wingdings" pitchFamily="2" charset="2"/>
              <a:buNone/>
            </a:pPr>
            <a:r>
              <a:rPr lang="en-US" sz="4800" b="1" dirty="0" smtClean="0">
                <a:solidFill>
                  <a:schemeClr val="tx1"/>
                </a:solidFill>
              </a:rPr>
              <a:t>Now it’s time to clean it up.</a:t>
            </a:r>
            <a:endParaRPr lang="en-US" sz="4400" dirty="0" smtClean="0">
              <a:solidFill>
                <a:schemeClr val="tx1"/>
              </a:solidFill>
            </a:endParaRPr>
          </a:p>
        </p:txBody>
      </p:sp>
      <p:sp>
        <p:nvSpPr>
          <p:cNvPr id="2" name="Footer Placeholder 1"/>
          <p:cNvSpPr>
            <a:spLocks noGrp="1"/>
          </p:cNvSpPr>
          <p:nvPr>
            <p:ph type="ftr" sz="quarter" idx="11"/>
          </p:nvPr>
        </p:nvSpPr>
        <p:spPr/>
        <p:txBody>
          <a:bodyPr/>
          <a:lstStyle/>
          <a:p>
            <a:pPr>
              <a:defRPr/>
            </a:pPr>
            <a:r>
              <a:rPr lang="en-US" dirty="0" smtClean="0">
                <a:solidFill>
                  <a:srgbClr val="002060"/>
                </a:solidFill>
              </a:rPr>
              <a:t>Updated May 2015</a:t>
            </a:r>
            <a:endParaRPr lang="en-US" dirty="0">
              <a:solidFill>
                <a:srgbClr val="002060"/>
              </a:solidFill>
            </a:endParaRPr>
          </a:p>
        </p:txBody>
      </p:sp>
      <p:sp>
        <p:nvSpPr>
          <p:cNvPr id="3" name="Slide Number Placeholder 2"/>
          <p:cNvSpPr>
            <a:spLocks noGrp="1"/>
          </p:cNvSpPr>
          <p:nvPr>
            <p:ph type="sldNum" sz="quarter" idx="12"/>
          </p:nvPr>
        </p:nvSpPr>
        <p:spPr/>
        <p:txBody>
          <a:bodyPr/>
          <a:lstStyle/>
          <a:p>
            <a:pPr>
              <a:defRPr/>
            </a:pPr>
            <a:fld id="{91D65BAE-0DD4-479F-8E42-878C8AE14CC0}"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71500" y="2692215"/>
            <a:ext cx="3162299" cy="1473570"/>
          </a:xfrm>
        </p:spPr>
        <p:txBody>
          <a:bodyPr>
            <a:normAutofit/>
          </a:bodyPr>
          <a:lstStyle/>
          <a:p>
            <a:pPr eaLnBrk="1" hangingPunct="1"/>
            <a:r>
              <a:rPr lang="en-US" sz="4400" dirty="0" smtClean="0"/>
              <a:t>Step 4: </a:t>
            </a:r>
            <a:r>
              <a:rPr lang="en-US" sz="4400" b="1" dirty="0" smtClean="0"/>
              <a:t>Proofread</a:t>
            </a:r>
          </a:p>
        </p:txBody>
      </p:sp>
      <p:sp>
        <p:nvSpPr>
          <p:cNvPr id="10244" name="Rectangle 3"/>
          <p:cNvSpPr>
            <a:spLocks noGrp="1" noChangeArrowheads="1"/>
          </p:cNvSpPr>
          <p:nvPr>
            <p:ph idx="1"/>
          </p:nvPr>
        </p:nvSpPr>
        <p:spPr>
          <a:xfrm>
            <a:off x="4191000" y="1955189"/>
            <a:ext cx="4381499" cy="2947622"/>
          </a:xfrm>
        </p:spPr>
        <p:txBody>
          <a:bodyPr>
            <a:normAutofit/>
          </a:bodyPr>
          <a:lstStyle/>
          <a:p>
            <a:pPr eaLnBrk="1" hangingPunct="1">
              <a:lnSpc>
                <a:spcPct val="90000"/>
              </a:lnSpc>
              <a:buClr>
                <a:schemeClr val="tx1"/>
              </a:buClr>
              <a:buFont typeface="Arial" pitchFamily="34" charset="0"/>
              <a:buChar char="•"/>
            </a:pPr>
            <a:r>
              <a:rPr lang="en-US" sz="2800" dirty="0" smtClean="0">
                <a:solidFill>
                  <a:schemeClr val="tx1"/>
                </a:solidFill>
              </a:rPr>
              <a:t>Polish your essay</a:t>
            </a:r>
          </a:p>
          <a:p>
            <a:pPr eaLnBrk="1" hangingPunct="1">
              <a:lnSpc>
                <a:spcPct val="90000"/>
              </a:lnSpc>
              <a:buClr>
                <a:schemeClr val="tx1"/>
              </a:buClr>
              <a:buFont typeface="Arial" pitchFamily="34" charset="0"/>
              <a:buChar char="•"/>
            </a:pPr>
            <a:r>
              <a:rPr lang="en-US" sz="2800" dirty="0" smtClean="0">
                <a:solidFill>
                  <a:schemeClr val="tx1"/>
                </a:solidFill>
              </a:rPr>
              <a:t>Rewrite awkward sentences</a:t>
            </a:r>
          </a:p>
          <a:p>
            <a:pPr eaLnBrk="1" hangingPunct="1">
              <a:lnSpc>
                <a:spcPct val="90000"/>
              </a:lnSpc>
              <a:buClr>
                <a:schemeClr val="tx1"/>
              </a:buClr>
              <a:buFont typeface="Arial" pitchFamily="34" charset="0"/>
              <a:buChar char="•"/>
            </a:pPr>
            <a:r>
              <a:rPr lang="en-US" sz="2800" dirty="0" smtClean="0">
                <a:solidFill>
                  <a:schemeClr val="tx1"/>
                </a:solidFill>
              </a:rPr>
              <a:t>Correct grammatical and mechanical errors  </a:t>
            </a:r>
          </a:p>
          <a:p>
            <a:pPr eaLnBrk="1" hangingPunct="1">
              <a:lnSpc>
                <a:spcPct val="90000"/>
              </a:lnSpc>
              <a:buClr>
                <a:schemeClr val="tx1"/>
              </a:buClr>
              <a:buFont typeface="Arial" pitchFamily="34" charset="0"/>
              <a:buChar char="•"/>
            </a:pPr>
            <a:r>
              <a:rPr lang="en-US" sz="2800" dirty="0" smtClean="0">
                <a:solidFill>
                  <a:schemeClr val="tx1"/>
                </a:solidFill>
              </a:rPr>
              <a:t>Fix spelling mistakes</a:t>
            </a:r>
          </a:p>
          <a:p>
            <a:pPr eaLnBrk="1" hangingPunct="1">
              <a:lnSpc>
                <a:spcPct val="90000"/>
              </a:lnSpc>
              <a:buClr>
                <a:srgbClr val="3578FF"/>
              </a:buClr>
              <a:buFont typeface="Wingdings" pitchFamily="2" charset="2"/>
              <a:buChar char="?"/>
            </a:pPr>
            <a:endParaRPr lang="en-US" sz="2400" dirty="0" smtClean="0">
              <a:solidFill>
                <a:schemeClr val="tx1"/>
              </a:solidFill>
              <a:latin typeface="Garamond" pitchFamily="18" charset="0"/>
            </a:endParaRP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13</a:t>
            </a:fld>
            <a:endParaRPr lang="en-US">
              <a:solidFill>
                <a:srgbClr val="073E87"/>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 y="2247900"/>
            <a:ext cx="2875430" cy="2362200"/>
          </a:xfrm>
        </p:spPr>
        <p:txBody>
          <a:bodyPr>
            <a:noAutofit/>
          </a:bodyPr>
          <a:lstStyle/>
          <a:p>
            <a:pPr eaLnBrk="1" hangingPunct="1"/>
            <a:r>
              <a:rPr lang="en-US" sz="5400" dirty="0" smtClean="0"/>
              <a:t>Today you’ll learn…</a:t>
            </a:r>
            <a:endParaRPr lang="en-US" sz="5400" dirty="0" smtClean="0">
              <a:effectLst/>
            </a:endParaRPr>
          </a:p>
        </p:txBody>
      </p:sp>
      <p:sp>
        <p:nvSpPr>
          <p:cNvPr id="3" name="Content Placeholder 2"/>
          <p:cNvSpPr>
            <a:spLocks noGrp="1"/>
          </p:cNvSpPr>
          <p:nvPr>
            <p:ph idx="1"/>
          </p:nvPr>
        </p:nvSpPr>
        <p:spPr>
          <a:xfrm>
            <a:off x="4191000" y="2381250"/>
            <a:ext cx="4381499" cy="2095500"/>
          </a:xfrm>
        </p:spPr>
        <p:txBody>
          <a:bodyPr>
            <a:normAutofit fontScale="92500" lnSpcReduction="10000"/>
          </a:bodyPr>
          <a:lstStyle/>
          <a:p>
            <a:r>
              <a:rPr lang="en-US" strike="sngStrike" dirty="0" smtClean="0">
                <a:solidFill>
                  <a:schemeClr val="bg1">
                    <a:lumMod val="75000"/>
                  </a:schemeClr>
                </a:solidFill>
              </a:rPr>
              <a:t>How proofreading fits into the writing process</a:t>
            </a:r>
          </a:p>
          <a:p>
            <a:r>
              <a:rPr lang="en-US" dirty="0" smtClean="0"/>
              <a:t>A few strategies for spotting your own mistakes</a:t>
            </a:r>
          </a:p>
          <a:p>
            <a:r>
              <a:rPr lang="en-US" dirty="0" smtClean="0"/>
              <a:t>Common grammatical problems and how to fix them</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4" name="Slide Number Placeholder 3"/>
          <p:cNvSpPr>
            <a:spLocks noGrp="1"/>
          </p:cNvSpPr>
          <p:nvPr>
            <p:ph type="sldNum" sz="quarter" idx="12"/>
          </p:nvPr>
        </p:nvSpPr>
        <p:spPr/>
        <p:txBody>
          <a:bodyPr/>
          <a:lstStyle/>
          <a:p>
            <a:fld id="{D1CBC6BF-A65C-4B83-94AF-5393EAE5F782}" type="slidenum">
              <a:rPr lang="en-US" smtClean="0">
                <a:solidFill>
                  <a:srgbClr val="073E87"/>
                </a:solidFill>
              </a:rPr>
              <a:pPr/>
              <a:t>14</a:t>
            </a:fld>
            <a:endParaRPr lang="en-US">
              <a:solidFill>
                <a:srgbClr val="073E87"/>
              </a:solidFill>
            </a:endParaRPr>
          </a:p>
        </p:txBody>
      </p:sp>
    </p:spTree>
    <p:extLst>
      <p:ext uri="{BB962C8B-B14F-4D97-AF65-F5344CB8AC3E}">
        <p14:creationId xmlns:p14="http://schemas.microsoft.com/office/powerpoint/2010/main" val="3315985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381000" y="2349315"/>
            <a:ext cx="2875430" cy="2159370"/>
          </a:xfrm>
        </p:spPr>
        <p:txBody>
          <a:bodyPr>
            <a:normAutofit/>
          </a:bodyPr>
          <a:lstStyle/>
          <a:p>
            <a:pPr eaLnBrk="1" hangingPunct="1"/>
            <a:r>
              <a:rPr lang="en-US" sz="4800" dirty="0" smtClean="0"/>
              <a:t>Need some help?</a:t>
            </a:r>
          </a:p>
        </p:txBody>
      </p:sp>
      <p:sp>
        <p:nvSpPr>
          <p:cNvPr id="11268" name="Rectangle 3"/>
          <p:cNvSpPr>
            <a:spLocks noGrp="1" noChangeArrowheads="1"/>
          </p:cNvSpPr>
          <p:nvPr>
            <p:ph idx="1"/>
          </p:nvPr>
        </p:nvSpPr>
        <p:spPr>
          <a:xfrm>
            <a:off x="4076701" y="1116989"/>
            <a:ext cx="4686299" cy="4624022"/>
          </a:xfrm>
        </p:spPr>
        <p:txBody>
          <a:bodyPr>
            <a:noAutofit/>
          </a:bodyPr>
          <a:lstStyle/>
          <a:p>
            <a:pPr marL="0" indent="0" eaLnBrk="1" hangingPunct="1">
              <a:buClr>
                <a:srgbClr val="3578FF"/>
              </a:buClr>
              <a:buNone/>
            </a:pPr>
            <a:r>
              <a:rPr lang="en-US" sz="2400" b="1" dirty="0" smtClean="0">
                <a:solidFill>
                  <a:schemeClr val="tx1"/>
                </a:solidFill>
              </a:rPr>
              <a:t>Work with a tutor</a:t>
            </a:r>
          </a:p>
          <a:p>
            <a:pPr lvl="1">
              <a:buClrTx/>
              <a:buFont typeface="Arial" pitchFamily="34" charset="0"/>
              <a:buChar char="•"/>
            </a:pPr>
            <a:r>
              <a:rPr lang="en-US" sz="2400" dirty="0" smtClean="0">
                <a:solidFill>
                  <a:schemeClr val="tx1"/>
                </a:solidFill>
              </a:rPr>
              <a:t>One-on-one peer tutoring</a:t>
            </a:r>
          </a:p>
          <a:p>
            <a:pPr lvl="1">
              <a:buClrTx/>
              <a:buFont typeface="Arial" pitchFamily="34" charset="0"/>
              <a:buChar char="•"/>
            </a:pPr>
            <a:r>
              <a:rPr lang="en-US" sz="2400" dirty="0" smtClean="0">
                <a:solidFill>
                  <a:schemeClr val="tx1"/>
                </a:solidFill>
              </a:rPr>
              <a:t>It’s a learning opportunity</a:t>
            </a:r>
          </a:p>
          <a:p>
            <a:pPr marL="301943" lvl="1" indent="0">
              <a:buClrTx/>
              <a:buNone/>
            </a:pPr>
            <a:endParaRPr lang="en-US" sz="2400" dirty="0" smtClean="0">
              <a:solidFill>
                <a:schemeClr val="tx1"/>
              </a:solidFill>
            </a:endParaRPr>
          </a:p>
          <a:p>
            <a:pPr marL="0" indent="0" eaLnBrk="1" hangingPunct="1">
              <a:buClr>
                <a:srgbClr val="3578FF"/>
              </a:buClr>
              <a:buNone/>
            </a:pPr>
            <a:r>
              <a:rPr lang="en-US" sz="2400" b="1" dirty="0" smtClean="0">
                <a:solidFill>
                  <a:schemeClr val="tx1"/>
                </a:solidFill>
              </a:rPr>
              <a:t>Work by yourself</a:t>
            </a:r>
          </a:p>
          <a:p>
            <a:pPr lvl="1">
              <a:buClrTx/>
              <a:buFont typeface="Arial" pitchFamily="34" charset="0"/>
              <a:buChar char="•"/>
            </a:pPr>
            <a:r>
              <a:rPr lang="en-US" sz="2400" dirty="0" smtClean="0">
                <a:solidFill>
                  <a:schemeClr val="tx1"/>
                </a:solidFill>
              </a:rPr>
              <a:t>Use reference manuals</a:t>
            </a:r>
          </a:p>
          <a:p>
            <a:pPr lvl="1">
              <a:buClrTx/>
              <a:buFont typeface="Arial" pitchFamily="34" charset="0"/>
              <a:buChar char="•"/>
            </a:pPr>
            <a:r>
              <a:rPr lang="en-US" sz="2400" dirty="0" smtClean="0">
                <a:solidFill>
                  <a:schemeClr val="tx1"/>
                </a:solidFill>
              </a:rPr>
              <a:t>Use Writing Center handouts</a:t>
            </a:r>
          </a:p>
          <a:p>
            <a:pPr lvl="1">
              <a:buClrTx/>
              <a:buFont typeface="Arial" pitchFamily="34" charset="0"/>
              <a:buChar char="•"/>
            </a:pPr>
            <a:r>
              <a:rPr lang="en-US" sz="2400" dirty="0" smtClean="0">
                <a:solidFill>
                  <a:schemeClr val="tx1"/>
                </a:solidFill>
              </a:rPr>
              <a:t>Use the Internet (Purdue OWL)</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15</a:t>
            </a:fld>
            <a:endParaRPr lang="en-US">
              <a:solidFill>
                <a:srgbClr val="073E87"/>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571500" y="2692215"/>
            <a:ext cx="2875430" cy="1473570"/>
          </a:xfrm>
        </p:spPr>
        <p:txBody>
          <a:bodyPr>
            <a:normAutofit/>
          </a:bodyPr>
          <a:lstStyle/>
          <a:p>
            <a:pPr eaLnBrk="1" hangingPunct="1"/>
            <a:r>
              <a:rPr lang="en-US" sz="4800" dirty="0" smtClean="0"/>
              <a:t>A few strategies</a:t>
            </a:r>
          </a:p>
        </p:txBody>
      </p:sp>
      <p:sp>
        <p:nvSpPr>
          <p:cNvPr id="88067" name="Rectangle 3"/>
          <p:cNvSpPr>
            <a:spLocks noGrp="1" noChangeArrowheads="1"/>
          </p:cNvSpPr>
          <p:nvPr>
            <p:ph idx="1"/>
          </p:nvPr>
        </p:nvSpPr>
        <p:spPr>
          <a:xfrm>
            <a:off x="4229101" y="2336189"/>
            <a:ext cx="4229099" cy="2185622"/>
          </a:xfrm>
        </p:spPr>
        <p:txBody>
          <a:bodyPr>
            <a:normAutofit/>
          </a:bodyPr>
          <a:lstStyle/>
          <a:p>
            <a:pPr marL="514350" indent="-514350" eaLnBrk="1" hangingPunct="1">
              <a:lnSpc>
                <a:spcPct val="90000"/>
              </a:lnSpc>
              <a:buClrTx/>
              <a:buFont typeface="+mj-lt"/>
              <a:buAutoNum type="arabicPeriod"/>
            </a:pPr>
            <a:r>
              <a:rPr lang="en-US" sz="2800" dirty="0" smtClean="0">
                <a:solidFill>
                  <a:schemeClr val="tx1"/>
                </a:solidFill>
              </a:rPr>
              <a:t>Work with someone</a:t>
            </a:r>
            <a:endParaRPr lang="en-US" sz="2800" dirty="0">
              <a:solidFill>
                <a:schemeClr val="tx1"/>
              </a:solidFill>
            </a:endParaRPr>
          </a:p>
          <a:p>
            <a:pPr marL="514350" indent="-514350" eaLnBrk="1" hangingPunct="1">
              <a:lnSpc>
                <a:spcPct val="90000"/>
              </a:lnSpc>
              <a:buClrTx/>
              <a:buFont typeface="+mj-lt"/>
              <a:buAutoNum type="arabicPeriod"/>
            </a:pPr>
            <a:r>
              <a:rPr lang="en-US" sz="2800" dirty="0" smtClean="0">
                <a:solidFill>
                  <a:schemeClr val="tx1"/>
                </a:solidFill>
              </a:rPr>
              <a:t>Read out loud</a:t>
            </a:r>
          </a:p>
          <a:p>
            <a:pPr marL="514350" indent="-514350">
              <a:lnSpc>
                <a:spcPct val="90000"/>
              </a:lnSpc>
              <a:buClrTx/>
              <a:buFont typeface="+mj-lt"/>
              <a:buAutoNum type="arabicPeriod"/>
            </a:pPr>
            <a:r>
              <a:rPr lang="en-US" sz="2800" dirty="0" smtClean="0">
                <a:solidFill>
                  <a:schemeClr val="tx1"/>
                </a:solidFill>
              </a:rPr>
              <a:t>Isolate each line</a:t>
            </a:r>
          </a:p>
          <a:p>
            <a:pPr marL="514350" indent="-514350">
              <a:lnSpc>
                <a:spcPct val="90000"/>
              </a:lnSpc>
              <a:buClrTx/>
              <a:buFont typeface="+mj-lt"/>
              <a:buAutoNum type="arabicPeriod"/>
            </a:pPr>
            <a:r>
              <a:rPr lang="en-US" sz="2800" dirty="0" smtClean="0">
                <a:solidFill>
                  <a:schemeClr val="tx1"/>
                </a:solidFill>
              </a:rPr>
              <a:t>S  </a:t>
            </a:r>
            <a:r>
              <a:rPr lang="en-US" sz="2800" dirty="0">
                <a:solidFill>
                  <a:schemeClr val="tx1"/>
                </a:solidFill>
              </a:rPr>
              <a:t>l  o  w     d  o  w  n …</a:t>
            </a:r>
            <a:r>
              <a:rPr lang="en-US" sz="2800" b="1" dirty="0">
                <a:solidFill>
                  <a:schemeClr val="tx1"/>
                </a:solidFill>
              </a:rPr>
              <a:t> </a:t>
            </a:r>
          </a:p>
          <a:p>
            <a:pPr marL="514350" indent="-514350" eaLnBrk="1" hangingPunct="1">
              <a:lnSpc>
                <a:spcPct val="90000"/>
              </a:lnSpc>
              <a:buClrTx/>
              <a:buFont typeface="+mj-lt"/>
              <a:buAutoNum type="arabicPeriod"/>
            </a:pPr>
            <a:endParaRPr lang="en-US" sz="3200" dirty="0" smtClean="0">
              <a:solidFill>
                <a:schemeClr val="tx1"/>
              </a:solidFill>
            </a:endParaRP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16</a:t>
            </a:fld>
            <a:endParaRPr lang="en-US">
              <a:solidFill>
                <a:srgbClr val="073E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2000"/>
                                        <p:tgtEl>
                                          <p:spTgt spid="8806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animEffect transition="in" filter="fade">
                                      <p:cBhvr>
                                        <p:cTn id="11" dur="2000"/>
                                        <p:tgtEl>
                                          <p:spTgt spid="88067">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animEffect transition="in" filter="fade">
                                      <p:cBhvr>
                                        <p:cTn id="15" dur="2000"/>
                                        <p:tgtEl>
                                          <p:spTgt spid="8806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88067">
                                            <p:txEl>
                                              <p:pRg st="3" end="3"/>
                                            </p:txEl>
                                          </p:spTgt>
                                        </p:tgtEl>
                                        <p:attrNameLst>
                                          <p:attrName>style.visibility</p:attrName>
                                        </p:attrNameLst>
                                      </p:cBhvr>
                                      <p:to>
                                        <p:strVal val="visible"/>
                                      </p:to>
                                    </p:set>
                                    <p:animEffect transition="in" filter="fade">
                                      <p:cBhvr>
                                        <p:cTn id="19" dur="20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571500" y="2692215"/>
            <a:ext cx="2875430" cy="1473570"/>
          </a:xfrm>
        </p:spPr>
        <p:txBody>
          <a:bodyPr>
            <a:normAutofit/>
          </a:bodyPr>
          <a:lstStyle/>
          <a:p>
            <a:pPr eaLnBrk="1" hangingPunct="1"/>
            <a:r>
              <a:rPr lang="en-US" sz="4800" dirty="0" smtClean="0"/>
              <a:t>More strategies</a:t>
            </a:r>
          </a:p>
        </p:txBody>
      </p:sp>
      <p:sp>
        <p:nvSpPr>
          <p:cNvPr id="111619" name="Rectangle 3"/>
          <p:cNvSpPr>
            <a:spLocks noGrp="1" noChangeArrowheads="1"/>
          </p:cNvSpPr>
          <p:nvPr>
            <p:ph idx="1"/>
          </p:nvPr>
        </p:nvSpPr>
        <p:spPr>
          <a:xfrm>
            <a:off x="4152901" y="2374289"/>
            <a:ext cx="4686299" cy="2109422"/>
          </a:xfrm>
        </p:spPr>
        <p:txBody>
          <a:bodyPr>
            <a:noAutofit/>
          </a:bodyPr>
          <a:lstStyle/>
          <a:p>
            <a:pPr marL="514350" indent="-514350" eaLnBrk="1" hangingPunct="1">
              <a:buClrTx/>
              <a:buFont typeface="+mj-lt"/>
              <a:buAutoNum type="arabicPeriod"/>
            </a:pPr>
            <a:r>
              <a:rPr lang="en-US" sz="2800" dirty="0" smtClean="0">
                <a:solidFill>
                  <a:schemeClr val="tx1"/>
                </a:solidFill>
              </a:rPr>
              <a:t>Read for one kind of problem at a time</a:t>
            </a:r>
          </a:p>
          <a:p>
            <a:pPr marL="514350" indent="-514350" eaLnBrk="1" hangingPunct="1">
              <a:buClrTx/>
              <a:buFont typeface="+mj-lt"/>
              <a:buAutoNum type="arabicPeriod"/>
            </a:pPr>
            <a:r>
              <a:rPr lang="en-US" sz="2800" dirty="0" smtClean="0">
                <a:solidFill>
                  <a:schemeClr val="tx1"/>
                </a:solidFill>
              </a:rPr>
              <a:t>Assume you’ve made mistakes. </a:t>
            </a:r>
            <a:r>
              <a:rPr lang="en-US" sz="2800" b="1" dirty="0">
                <a:solidFill>
                  <a:schemeClr val="tx1"/>
                </a:solidFill>
              </a:rPr>
              <a:t>E</a:t>
            </a:r>
            <a:r>
              <a:rPr lang="en-US" sz="2800" b="1" dirty="0" smtClean="0">
                <a:solidFill>
                  <a:schemeClr val="tx1"/>
                </a:solidFill>
              </a:rPr>
              <a:t>veryone does!</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17</a:t>
            </a:fld>
            <a:endParaRPr lang="en-US">
              <a:solidFill>
                <a:srgbClr val="073E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p:cTn id="7" dur="500" fill="hold"/>
                                        <p:tgtEl>
                                          <p:spTgt spid="1116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16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1619">
                                            <p:txEl>
                                              <p:pRg st="0" end="0"/>
                                            </p:txEl>
                                          </p:spTgt>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p:cTn id="13" dur="500" fill="hold"/>
                                        <p:tgtEl>
                                          <p:spTgt spid="11161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161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116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571500" y="2158815"/>
            <a:ext cx="2875430" cy="2540370"/>
          </a:xfrm>
        </p:spPr>
        <p:txBody>
          <a:bodyPr>
            <a:noAutofit/>
          </a:bodyPr>
          <a:lstStyle/>
          <a:p>
            <a:pPr eaLnBrk="1" hangingPunct="1"/>
            <a:r>
              <a:rPr lang="en-US" sz="4400" dirty="0" smtClean="0"/>
              <a:t>Don’t always trust your ears!</a:t>
            </a:r>
            <a:endParaRPr lang="en-US" sz="2800" dirty="0" smtClean="0"/>
          </a:p>
        </p:txBody>
      </p:sp>
      <p:sp>
        <p:nvSpPr>
          <p:cNvPr id="118787" name="Rectangle 3"/>
          <p:cNvSpPr>
            <a:spLocks noGrp="1" noChangeArrowheads="1"/>
          </p:cNvSpPr>
          <p:nvPr>
            <p:ph idx="1"/>
          </p:nvPr>
        </p:nvSpPr>
        <p:spPr>
          <a:xfrm>
            <a:off x="4114800" y="1536089"/>
            <a:ext cx="4457699" cy="3785822"/>
          </a:xfrm>
        </p:spPr>
        <p:txBody>
          <a:bodyPr>
            <a:normAutofit/>
          </a:bodyPr>
          <a:lstStyle/>
          <a:p>
            <a:pPr eaLnBrk="1" hangingPunct="1">
              <a:buClrTx/>
              <a:buFont typeface="Arial" pitchFamily="34" charset="0"/>
              <a:buChar char="•"/>
            </a:pPr>
            <a:r>
              <a:rPr lang="en-US" sz="2800" dirty="0" smtClean="0">
                <a:solidFill>
                  <a:schemeClr val="tx1"/>
                </a:solidFill>
              </a:rPr>
              <a:t>Look for colloquialisms</a:t>
            </a:r>
          </a:p>
          <a:p>
            <a:pPr eaLnBrk="1" hangingPunct="1">
              <a:buClrTx/>
              <a:buFont typeface="Arial" pitchFamily="34" charset="0"/>
              <a:buChar char="•"/>
            </a:pPr>
            <a:r>
              <a:rPr lang="en-US" sz="2800" dirty="0" smtClean="0">
                <a:solidFill>
                  <a:schemeClr val="tx1"/>
                </a:solidFill>
              </a:rPr>
              <a:t>Look for verb form errors </a:t>
            </a:r>
          </a:p>
          <a:p>
            <a:pPr eaLnBrk="1" hangingPunct="1">
              <a:buClrTx/>
              <a:buFont typeface="Arial" pitchFamily="34" charset="0"/>
              <a:buChar char="•"/>
            </a:pPr>
            <a:r>
              <a:rPr lang="en-US" sz="2800" dirty="0" smtClean="0">
                <a:solidFill>
                  <a:schemeClr val="tx1"/>
                </a:solidFill>
              </a:rPr>
              <a:t>Remember your frequent mistakes </a:t>
            </a:r>
          </a:p>
          <a:p>
            <a:pPr algn="ctr" eaLnBrk="1" hangingPunct="1">
              <a:buFont typeface="Wingdings" pitchFamily="2" charset="2"/>
              <a:buNone/>
            </a:pPr>
            <a:endParaRPr lang="en-US" sz="1600" b="1" dirty="0">
              <a:solidFill>
                <a:schemeClr val="tx1"/>
              </a:solidFill>
            </a:endParaRPr>
          </a:p>
          <a:p>
            <a:pPr marL="4763" indent="9525" eaLnBrk="1" hangingPunct="1">
              <a:buFont typeface="Wingdings" pitchFamily="2" charset="2"/>
              <a:buNone/>
            </a:pPr>
            <a:r>
              <a:rPr lang="en-US" sz="2800" b="1" i="1" dirty="0" smtClean="0">
                <a:solidFill>
                  <a:schemeClr val="tx1"/>
                </a:solidFill>
              </a:rPr>
              <a:t>Knowing what you’re looking for is half the battle!</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18</a:t>
            </a:fld>
            <a:endParaRPr lang="en-US">
              <a:solidFill>
                <a:srgbClr val="073E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fade">
                                      <p:cBhvr>
                                        <p:cTn id="7" dur="2000"/>
                                        <p:tgtEl>
                                          <p:spTgt spid="1187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animEffect transition="in" filter="fade">
                                      <p:cBhvr>
                                        <p:cTn id="11" dur="2000"/>
                                        <p:tgtEl>
                                          <p:spTgt spid="118787">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8787">
                                            <p:txEl>
                                              <p:pRg st="2" end="2"/>
                                            </p:txEl>
                                          </p:spTgt>
                                        </p:tgtEl>
                                        <p:attrNameLst>
                                          <p:attrName>style.visibility</p:attrName>
                                        </p:attrNameLst>
                                      </p:cBhvr>
                                      <p:to>
                                        <p:strVal val="visible"/>
                                      </p:to>
                                    </p:set>
                                    <p:animEffect transition="in" filter="fade">
                                      <p:cBhvr>
                                        <p:cTn id="15" dur="2000"/>
                                        <p:tgtEl>
                                          <p:spTgt spid="11878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18787">
                                            <p:txEl>
                                              <p:pRg st="4" end="4"/>
                                            </p:txEl>
                                          </p:spTgt>
                                        </p:tgtEl>
                                        <p:attrNameLst>
                                          <p:attrName>style.visibility</p:attrName>
                                        </p:attrNameLst>
                                      </p:cBhvr>
                                      <p:to>
                                        <p:strVal val="visible"/>
                                      </p:to>
                                    </p:set>
                                    <p:animEffect transition="in" filter="fade">
                                      <p:cBhvr>
                                        <p:cTn id="19" dur="2000"/>
                                        <p:tgtEl>
                                          <p:spTgt spid="118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 y="2247900"/>
            <a:ext cx="2875430" cy="2362200"/>
          </a:xfrm>
        </p:spPr>
        <p:txBody>
          <a:bodyPr>
            <a:noAutofit/>
          </a:bodyPr>
          <a:lstStyle/>
          <a:p>
            <a:pPr eaLnBrk="1" hangingPunct="1"/>
            <a:r>
              <a:rPr lang="en-US" sz="5400" dirty="0" smtClean="0"/>
              <a:t>Today you’ll learn…</a:t>
            </a:r>
            <a:endParaRPr lang="en-US" sz="5400" dirty="0" smtClean="0">
              <a:effectLst/>
            </a:endParaRPr>
          </a:p>
        </p:txBody>
      </p:sp>
      <p:sp>
        <p:nvSpPr>
          <p:cNvPr id="3" name="Content Placeholder 2"/>
          <p:cNvSpPr>
            <a:spLocks noGrp="1"/>
          </p:cNvSpPr>
          <p:nvPr>
            <p:ph idx="1"/>
          </p:nvPr>
        </p:nvSpPr>
        <p:spPr>
          <a:xfrm>
            <a:off x="4191000" y="2381250"/>
            <a:ext cx="4381499" cy="2095500"/>
          </a:xfrm>
        </p:spPr>
        <p:txBody>
          <a:bodyPr>
            <a:normAutofit fontScale="92500" lnSpcReduction="10000"/>
          </a:bodyPr>
          <a:lstStyle/>
          <a:p>
            <a:r>
              <a:rPr lang="en-US" strike="sngStrike" dirty="0" smtClean="0">
                <a:solidFill>
                  <a:schemeClr val="bg1">
                    <a:lumMod val="75000"/>
                  </a:schemeClr>
                </a:solidFill>
              </a:rPr>
              <a:t>How proofreading fits into the writing process</a:t>
            </a:r>
          </a:p>
          <a:p>
            <a:r>
              <a:rPr lang="en-US" strike="sngStrike" dirty="0" smtClean="0">
                <a:solidFill>
                  <a:schemeClr val="bg1">
                    <a:lumMod val="75000"/>
                  </a:schemeClr>
                </a:solidFill>
              </a:rPr>
              <a:t>A few strategies for spotting your own mistakes</a:t>
            </a:r>
          </a:p>
          <a:p>
            <a:r>
              <a:rPr lang="en-US" dirty="0" smtClean="0"/>
              <a:t>Common grammatical problems and how to fix them</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4" name="Slide Number Placeholder 3"/>
          <p:cNvSpPr>
            <a:spLocks noGrp="1"/>
          </p:cNvSpPr>
          <p:nvPr>
            <p:ph type="sldNum" sz="quarter" idx="12"/>
          </p:nvPr>
        </p:nvSpPr>
        <p:spPr/>
        <p:txBody>
          <a:bodyPr/>
          <a:lstStyle/>
          <a:p>
            <a:fld id="{D1CBC6BF-A65C-4B83-94AF-5393EAE5F782}" type="slidenum">
              <a:rPr lang="en-US" smtClean="0">
                <a:solidFill>
                  <a:srgbClr val="073E87"/>
                </a:solidFill>
              </a:rPr>
              <a:pPr/>
              <a:t>19</a:t>
            </a:fld>
            <a:endParaRPr lang="en-US">
              <a:solidFill>
                <a:srgbClr val="073E87"/>
              </a:solidFill>
            </a:endParaRPr>
          </a:p>
        </p:txBody>
      </p:sp>
    </p:spTree>
    <p:extLst>
      <p:ext uri="{BB962C8B-B14F-4D97-AF65-F5344CB8AC3E}">
        <p14:creationId xmlns:p14="http://schemas.microsoft.com/office/powerpoint/2010/main" val="916198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5" name="Slide Number Placeholder 4"/>
          <p:cNvSpPr>
            <a:spLocks noGrp="1"/>
          </p:cNvSpPr>
          <p:nvPr>
            <p:ph type="sldNum" sz="quarter" idx="12"/>
          </p:nvPr>
        </p:nvSpPr>
        <p:spPr/>
        <p:txBody>
          <a:bodyPr/>
          <a:lstStyle/>
          <a:p>
            <a:fld id="{D1CBC6BF-A65C-4B83-94AF-5393EAE5F782}" type="slidenum">
              <a:rPr lang="en-US" smtClean="0">
                <a:solidFill>
                  <a:srgbClr val="073E87"/>
                </a:solidFill>
              </a:rPr>
              <a:pPr/>
              <a:t>2</a:t>
            </a:fld>
            <a:endParaRPr lang="en-US">
              <a:solidFill>
                <a:srgbClr val="073E87"/>
              </a:solidFill>
            </a:endParaRPr>
          </a:p>
        </p:txBody>
      </p:sp>
      <p:pic>
        <p:nvPicPr>
          <p:cNvPr id="6" name="Picture 5"/>
          <p:cNvPicPr>
            <a:picLocks noChangeAspect="1"/>
          </p:cNvPicPr>
          <p:nvPr/>
        </p:nvPicPr>
        <p:blipFill>
          <a:blip r:embed="rId2"/>
          <a:stretch>
            <a:fillRect/>
          </a:stretch>
        </p:blipFill>
        <p:spPr>
          <a:xfrm>
            <a:off x="-25179" y="0"/>
            <a:ext cx="9169179" cy="5334462"/>
          </a:xfrm>
          <a:prstGeom prst="rect">
            <a:avLst/>
          </a:prstGeom>
        </p:spPr>
      </p:pic>
    </p:spTree>
    <p:extLst>
      <p:ext uri="{BB962C8B-B14F-4D97-AF65-F5344CB8AC3E}">
        <p14:creationId xmlns:p14="http://schemas.microsoft.com/office/powerpoint/2010/main" val="3619771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86870" y="2577915"/>
            <a:ext cx="3294530" cy="1702170"/>
          </a:xfrm>
        </p:spPr>
        <p:txBody>
          <a:bodyPr>
            <a:noAutofit/>
          </a:bodyPr>
          <a:lstStyle/>
          <a:p>
            <a:pPr eaLnBrk="1" hangingPunct="1"/>
            <a:r>
              <a:rPr lang="en-US" sz="4000" dirty="0" smtClean="0"/>
              <a:t>Common grammatical </a:t>
            </a:r>
            <a:r>
              <a:rPr lang="en-US" sz="4000" dirty="0"/>
              <a:t>p</a:t>
            </a:r>
            <a:r>
              <a:rPr lang="en-US" sz="4000" dirty="0" smtClean="0"/>
              <a:t>roblems</a:t>
            </a:r>
            <a:r>
              <a:rPr lang="en-US" sz="2800" dirty="0" smtClean="0"/>
              <a:t> </a:t>
            </a:r>
          </a:p>
        </p:txBody>
      </p:sp>
      <p:sp>
        <p:nvSpPr>
          <p:cNvPr id="116739" name="Rectangle 3"/>
          <p:cNvSpPr>
            <a:spLocks noGrp="1" noChangeArrowheads="1"/>
          </p:cNvSpPr>
          <p:nvPr>
            <p:ph idx="1"/>
          </p:nvPr>
        </p:nvSpPr>
        <p:spPr>
          <a:xfrm>
            <a:off x="4305301" y="2831489"/>
            <a:ext cx="4381499" cy="1195022"/>
          </a:xfrm>
        </p:spPr>
        <p:txBody>
          <a:bodyPr>
            <a:normAutofit/>
          </a:bodyPr>
          <a:lstStyle/>
          <a:p>
            <a:pPr marL="0" indent="0" eaLnBrk="1" hangingPunct="1">
              <a:buFont typeface="Wingdings" pitchFamily="2" charset="2"/>
              <a:buNone/>
            </a:pPr>
            <a:r>
              <a:rPr lang="en-US" sz="3200" dirty="0" smtClean="0">
                <a:solidFill>
                  <a:schemeClr val="tx1"/>
                </a:solidFill>
              </a:rPr>
              <a:t>What kinds of mistakes do you tend to overlook?</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20</a:t>
            </a:fld>
            <a:endParaRPr lang="en-US">
              <a:solidFill>
                <a:srgbClr val="073E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1000"/>
                                        <p:tgtEl>
                                          <p:spTgt spid="116739">
                                            <p:txEl>
                                              <p:pRg st="0" end="0"/>
                                            </p:txEl>
                                          </p:spTgt>
                                        </p:tgtEl>
                                      </p:cBhvr>
                                    </p:animEffect>
                                    <p:anim calcmode="lin" valueType="num">
                                      <p:cBhvr>
                                        <p:cTn id="8" dur="10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67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04800" y="2692215"/>
            <a:ext cx="3142130" cy="1473570"/>
          </a:xfrm>
        </p:spPr>
        <p:txBody>
          <a:bodyPr>
            <a:normAutofit/>
          </a:bodyPr>
          <a:lstStyle/>
          <a:p>
            <a:pPr eaLnBrk="1" hangingPunct="1"/>
            <a:r>
              <a:rPr lang="en-US" sz="4800" dirty="0" smtClean="0"/>
              <a:t>Sentence fragments</a:t>
            </a:r>
            <a:r>
              <a:rPr lang="en-US" sz="3600" dirty="0" smtClean="0"/>
              <a:t> </a:t>
            </a:r>
          </a:p>
        </p:txBody>
      </p:sp>
      <p:sp>
        <p:nvSpPr>
          <p:cNvPr id="96259" name="Rectangle 3"/>
          <p:cNvSpPr>
            <a:spLocks noGrp="1" noChangeArrowheads="1"/>
          </p:cNvSpPr>
          <p:nvPr>
            <p:ph idx="1"/>
          </p:nvPr>
        </p:nvSpPr>
        <p:spPr>
          <a:xfrm>
            <a:off x="3886200" y="2303833"/>
            <a:ext cx="4686299" cy="2250334"/>
          </a:xfrm>
        </p:spPr>
        <p:txBody>
          <a:bodyPr>
            <a:normAutofit fontScale="92500"/>
          </a:bodyPr>
          <a:lstStyle/>
          <a:p>
            <a:pPr marL="4763" indent="9525" eaLnBrk="1" hangingPunct="1">
              <a:lnSpc>
                <a:spcPct val="100000"/>
              </a:lnSpc>
              <a:buFont typeface="Wingdings" pitchFamily="2" charset="2"/>
              <a:buNone/>
            </a:pPr>
            <a:r>
              <a:rPr lang="en-US" sz="2800" dirty="0" smtClean="0">
                <a:solidFill>
                  <a:schemeClr val="tx1"/>
                </a:solidFill>
              </a:rPr>
              <a:t>Technology allows people today to fill prescription medications at drug stores around the world. And receive immediate medical help when needed. </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21</a:t>
            </a:fld>
            <a:endParaRPr lang="en-US">
              <a:solidFill>
                <a:srgbClr val="073E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571500" y="2768415"/>
            <a:ext cx="2875430" cy="1321170"/>
          </a:xfrm>
        </p:spPr>
        <p:txBody>
          <a:bodyPr>
            <a:normAutofit/>
          </a:bodyPr>
          <a:lstStyle/>
          <a:p>
            <a:pPr eaLnBrk="1" hangingPunct="1"/>
            <a:r>
              <a:rPr lang="en-US" sz="4400" dirty="0" smtClean="0"/>
              <a:t>Sentence fragments</a:t>
            </a:r>
            <a:r>
              <a:rPr lang="en-US" sz="3200" dirty="0" smtClean="0"/>
              <a:t> </a:t>
            </a:r>
          </a:p>
        </p:txBody>
      </p:sp>
      <p:sp>
        <p:nvSpPr>
          <p:cNvPr id="151555" name="Rectangle 3"/>
          <p:cNvSpPr>
            <a:spLocks noGrp="1" noChangeArrowheads="1"/>
          </p:cNvSpPr>
          <p:nvPr>
            <p:ph idx="1"/>
          </p:nvPr>
        </p:nvSpPr>
        <p:spPr>
          <a:xfrm>
            <a:off x="4076701" y="1650389"/>
            <a:ext cx="4686299" cy="3557222"/>
          </a:xfrm>
        </p:spPr>
        <p:txBody>
          <a:bodyPr>
            <a:normAutofit/>
          </a:bodyPr>
          <a:lstStyle/>
          <a:p>
            <a:pPr marL="4763" indent="0" eaLnBrk="1" hangingPunct="1">
              <a:buFont typeface="Wingdings" pitchFamily="2" charset="2"/>
              <a:buNone/>
            </a:pPr>
            <a:r>
              <a:rPr lang="en-US" sz="2800" b="1" dirty="0" smtClean="0">
                <a:solidFill>
                  <a:schemeClr val="tx1"/>
                </a:solidFill>
              </a:rPr>
              <a:t>Strategy: </a:t>
            </a:r>
            <a:r>
              <a:rPr lang="en-US" sz="2800" dirty="0">
                <a:solidFill>
                  <a:schemeClr val="tx1"/>
                </a:solidFill>
              </a:rPr>
              <a:t>C</a:t>
            </a:r>
            <a:r>
              <a:rPr lang="en-US" sz="2800" dirty="0" smtClean="0">
                <a:solidFill>
                  <a:schemeClr val="tx1"/>
                </a:solidFill>
              </a:rPr>
              <a:t>onnect the fragment to the previous sentence.</a:t>
            </a:r>
          </a:p>
          <a:p>
            <a:pPr indent="0" eaLnBrk="1" hangingPunct="1">
              <a:buFont typeface="Wingdings" pitchFamily="2" charset="2"/>
              <a:buNone/>
            </a:pPr>
            <a:endParaRPr lang="en-US" sz="1600" dirty="0" smtClean="0">
              <a:solidFill>
                <a:schemeClr val="tx1"/>
              </a:solidFill>
            </a:endParaRPr>
          </a:p>
          <a:p>
            <a:pPr marL="0" indent="0" eaLnBrk="1" hangingPunct="1">
              <a:buFont typeface="Wingdings" pitchFamily="2" charset="2"/>
              <a:buNone/>
            </a:pPr>
            <a:r>
              <a:rPr lang="en-US" dirty="0" smtClean="0">
                <a:solidFill>
                  <a:schemeClr val="tx1"/>
                </a:solidFill>
              </a:rPr>
              <a:t>Technology allows people today to fill prescription medications at pharmacies around the world </a:t>
            </a:r>
            <a:r>
              <a:rPr lang="en-US" b="1" dirty="0" smtClean="0">
                <a:solidFill>
                  <a:schemeClr val="tx1"/>
                </a:solidFill>
              </a:rPr>
              <a:t>and</a:t>
            </a:r>
            <a:r>
              <a:rPr lang="en-US" dirty="0" smtClean="0">
                <a:solidFill>
                  <a:schemeClr val="tx1"/>
                </a:solidFill>
              </a:rPr>
              <a:t> receive immediate medical help when needed.</a:t>
            </a:r>
          </a:p>
          <a:p>
            <a:pPr eaLnBrk="1" hangingPunct="1">
              <a:buFont typeface="Wingdings" pitchFamily="2" charset="2"/>
              <a:buNone/>
            </a:pPr>
            <a:endParaRPr lang="en-US" sz="3200" dirty="0" smtClean="0">
              <a:solidFill>
                <a:schemeClr val="tx1"/>
              </a:solidFill>
            </a:endParaRP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22</a:t>
            </a:fld>
            <a:endParaRPr lang="en-US">
              <a:solidFill>
                <a:srgbClr val="073E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fade">
                                      <p:cBhvr>
                                        <p:cTn id="7" dur="1000"/>
                                        <p:tgtEl>
                                          <p:spTgt spid="151555">
                                            <p:txEl>
                                              <p:pRg st="0" end="0"/>
                                            </p:txEl>
                                          </p:spTgt>
                                        </p:tgtEl>
                                      </p:cBhvr>
                                    </p:animEffect>
                                    <p:anim calcmode="lin" valueType="num">
                                      <p:cBhvr>
                                        <p:cTn id="8" dur="10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155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51555">
                                            <p:txEl>
                                              <p:pRg st="2" end="2"/>
                                            </p:txEl>
                                          </p:spTgt>
                                        </p:tgtEl>
                                        <p:attrNameLst>
                                          <p:attrName>style.visibility</p:attrName>
                                        </p:attrNameLst>
                                      </p:cBhvr>
                                      <p:to>
                                        <p:strVal val="visible"/>
                                      </p:to>
                                    </p:set>
                                    <p:animEffect transition="in" filter="fade">
                                      <p:cBhvr>
                                        <p:cTn id="13" dur="1000"/>
                                        <p:tgtEl>
                                          <p:spTgt spid="151555">
                                            <p:txEl>
                                              <p:pRg st="2" end="2"/>
                                            </p:txEl>
                                          </p:spTgt>
                                        </p:tgtEl>
                                      </p:cBhvr>
                                    </p:animEffect>
                                    <p:anim calcmode="lin" valueType="num">
                                      <p:cBhvr>
                                        <p:cTn id="14" dur="10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15155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571500" y="2387415"/>
            <a:ext cx="2875430" cy="2083170"/>
          </a:xfrm>
        </p:spPr>
        <p:txBody>
          <a:bodyPr>
            <a:normAutofit/>
          </a:bodyPr>
          <a:lstStyle/>
          <a:p>
            <a:pPr eaLnBrk="1" hangingPunct="1"/>
            <a:r>
              <a:rPr lang="en-US" sz="4800" dirty="0" smtClean="0"/>
              <a:t>Can you identify the error?</a:t>
            </a:r>
          </a:p>
        </p:txBody>
      </p:sp>
      <p:sp>
        <p:nvSpPr>
          <p:cNvPr id="120835" name="Rectangle 3"/>
          <p:cNvSpPr>
            <a:spLocks noGrp="1" noChangeArrowheads="1"/>
          </p:cNvSpPr>
          <p:nvPr>
            <p:ph idx="1"/>
          </p:nvPr>
        </p:nvSpPr>
        <p:spPr>
          <a:xfrm>
            <a:off x="4114800" y="2069489"/>
            <a:ext cx="4457699" cy="2719022"/>
          </a:xfrm>
        </p:spPr>
        <p:txBody>
          <a:bodyPr>
            <a:normAutofit/>
          </a:bodyPr>
          <a:lstStyle/>
          <a:p>
            <a:pPr marL="4763" indent="9525" eaLnBrk="1" hangingPunct="1">
              <a:buFont typeface="Wingdings" pitchFamily="2" charset="2"/>
              <a:buNone/>
            </a:pPr>
            <a:r>
              <a:rPr lang="en-US" sz="2400" dirty="0" smtClean="0">
                <a:solidFill>
                  <a:schemeClr val="tx1"/>
                </a:solidFill>
              </a:rPr>
              <a:t>In his article, Dr. Lewis writes about an old patient that passed away recently, by the time he first met her, she had already been through her share of illness and surgeries.</a:t>
            </a:r>
            <a:r>
              <a:rPr lang="en-US" sz="1600" dirty="0" smtClean="0">
                <a:solidFill>
                  <a:schemeClr val="tx1"/>
                </a:solidFill>
              </a:rPr>
              <a:t> </a:t>
            </a:r>
            <a:endParaRPr lang="en-US" sz="1800" dirty="0" smtClean="0">
              <a:solidFill>
                <a:schemeClr val="tx1"/>
              </a:solidFill>
            </a:endParaRPr>
          </a:p>
          <a:p>
            <a:pPr marL="4763" indent="9525" eaLnBrk="1" hangingPunct="1">
              <a:buFont typeface="Wingdings" pitchFamily="2" charset="2"/>
              <a:buNone/>
            </a:pPr>
            <a:endParaRPr lang="en-US" sz="1600" dirty="0" smtClean="0">
              <a:solidFill>
                <a:schemeClr val="tx1"/>
              </a:solidFill>
            </a:endParaRP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23</a:t>
            </a:fld>
            <a:endParaRPr lang="en-US">
              <a:solidFill>
                <a:srgbClr val="073E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p:cTn id="7" dur="1000" fill="hold"/>
                                        <p:tgtEl>
                                          <p:spTgt spid="12083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2083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08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571500" y="2616015"/>
            <a:ext cx="2875430" cy="1625970"/>
          </a:xfrm>
        </p:spPr>
        <p:txBody>
          <a:bodyPr>
            <a:normAutofit/>
          </a:bodyPr>
          <a:lstStyle/>
          <a:p>
            <a:pPr eaLnBrk="1" hangingPunct="1"/>
            <a:r>
              <a:rPr lang="en-US" sz="4800" dirty="0" smtClean="0"/>
              <a:t>Run-on sentences</a:t>
            </a:r>
          </a:p>
        </p:txBody>
      </p:sp>
      <p:sp>
        <p:nvSpPr>
          <p:cNvPr id="152579" name="Rectangle 3"/>
          <p:cNvSpPr>
            <a:spLocks noGrp="1" noChangeArrowheads="1"/>
          </p:cNvSpPr>
          <p:nvPr>
            <p:ph idx="1"/>
          </p:nvPr>
        </p:nvSpPr>
        <p:spPr>
          <a:xfrm>
            <a:off x="4000501" y="779833"/>
            <a:ext cx="4686299" cy="5298334"/>
          </a:xfrm>
        </p:spPr>
        <p:txBody>
          <a:bodyPr>
            <a:normAutofit/>
          </a:bodyPr>
          <a:lstStyle/>
          <a:p>
            <a:pPr marL="4763" indent="9525" eaLnBrk="1" hangingPunct="1">
              <a:buFont typeface="Wingdings" pitchFamily="2" charset="2"/>
              <a:buNone/>
            </a:pPr>
            <a:r>
              <a:rPr lang="en-US" sz="2400" b="1" dirty="0" smtClean="0">
                <a:solidFill>
                  <a:schemeClr val="tx1"/>
                </a:solidFill>
              </a:rPr>
              <a:t>Strategy: </a:t>
            </a:r>
            <a:r>
              <a:rPr lang="en-US" sz="2400" dirty="0">
                <a:solidFill>
                  <a:schemeClr val="tx1"/>
                </a:solidFill>
              </a:rPr>
              <a:t>E</a:t>
            </a:r>
            <a:r>
              <a:rPr lang="en-US" sz="2400" dirty="0" smtClean="0">
                <a:solidFill>
                  <a:schemeClr val="tx1"/>
                </a:solidFill>
              </a:rPr>
              <a:t>ven if the ideas fit together, </a:t>
            </a:r>
            <a:r>
              <a:rPr lang="en-US" sz="2400" b="1" dirty="0" smtClean="0">
                <a:solidFill>
                  <a:schemeClr val="tx1"/>
                </a:solidFill>
              </a:rPr>
              <a:t>don’t join two sentences with just a comma.</a:t>
            </a:r>
            <a:r>
              <a:rPr lang="en-US" sz="2400" dirty="0" smtClean="0">
                <a:solidFill>
                  <a:schemeClr val="tx1"/>
                </a:solidFill>
              </a:rPr>
              <a:t> Separate the sentences or use a </a:t>
            </a:r>
            <a:r>
              <a:rPr lang="en-US" sz="2400" i="1" dirty="0" smtClean="0">
                <a:solidFill>
                  <a:schemeClr val="tx1"/>
                </a:solidFill>
              </a:rPr>
              <a:t>semicolon</a:t>
            </a:r>
            <a:r>
              <a:rPr lang="en-US" sz="2400" dirty="0" smtClean="0">
                <a:solidFill>
                  <a:schemeClr val="tx1"/>
                </a:solidFill>
              </a:rPr>
              <a:t> or a </a:t>
            </a:r>
            <a:r>
              <a:rPr lang="en-US" sz="2400" i="1" dirty="0" smtClean="0">
                <a:solidFill>
                  <a:schemeClr val="tx1"/>
                </a:solidFill>
              </a:rPr>
              <a:t>comma + conjunction </a:t>
            </a:r>
            <a:r>
              <a:rPr lang="en-US" sz="2400" dirty="0" smtClean="0">
                <a:solidFill>
                  <a:schemeClr val="tx1"/>
                </a:solidFill>
              </a:rPr>
              <a:t>instead.</a:t>
            </a:r>
          </a:p>
          <a:p>
            <a:pPr eaLnBrk="1" hangingPunct="1">
              <a:buFont typeface="Wingdings" pitchFamily="2" charset="2"/>
              <a:buNone/>
            </a:pPr>
            <a:endParaRPr lang="en-US" sz="1100" dirty="0" smtClean="0">
              <a:solidFill>
                <a:schemeClr val="tx1"/>
              </a:solidFill>
            </a:endParaRPr>
          </a:p>
          <a:p>
            <a:pPr marL="0" indent="0" eaLnBrk="1" hangingPunct="1">
              <a:lnSpc>
                <a:spcPct val="100000"/>
              </a:lnSpc>
              <a:spcBef>
                <a:spcPts val="0"/>
              </a:spcBef>
              <a:buFont typeface="Wingdings" pitchFamily="2" charset="2"/>
              <a:buNone/>
            </a:pPr>
            <a:r>
              <a:rPr lang="en-US" dirty="0" smtClean="0">
                <a:solidFill>
                  <a:schemeClr val="tx1"/>
                </a:solidFill>
              </a:rPr>
              <a:t>In his article, Dr. Lewis writes about an old patient that passed away recently</a:t>
            </a:r>
            <a:r>
              <a:rPr lang="en-US" b="1" dirty="0" smtClean="0">
                <a:solidFill>
                  <a:schemeClr val="tx1"/>
                </a:solidFill>
              </a:rPr>
              <a:t>;</a:t>
            </a:r>
            <a:r>
              <a:rPr lang="en-US" dirty="0" smtClean="0">
                <a:solidFill>
                  <a:schemeClr val="tx1"/>
                </a:solidFill>
              </a:rPr>
              <a:t> by the time he first met her, she had already been through her share of illness and surgeries.</a:t>
            </a:r>
          </a:p>
          <a:p>
            <a:pPr marL="0" indent="0" eaLnBrk="1" hangingPunct="1">
              <a:lnSpc>
                <a:spcPct val="100000"/>
              </a:lnSpc>
              <a:spcBef>
                <a:spcPts val="0"/>
              </a:spcBef>
              <a:buFont typeface="Wingdings" pitchFamily="2" charset="2"/>
              <a:buNone/>
            </a:pPr>
            <a:endParaRPr lang="en-US" dirty="0">
              <a:solidFill>
                <a:schemeClr val="tx1"/>
              </a:solidFill>
            </a:endParaRPr>
          </a:p>
          <a:p>
            <a:pPr marL="0" indent="0">
              <a:lnSpc>
                <a:spcPct val="100000"/>
              </a:lnSpc>
              <a:spcBef>
                <a:spcPts val="0"/>
              </a:spcBef>
              <a:buNone/>
            </a:pPr>
            <a:r>
              <a:rPr lang="en-US" dirty="0">
                <a:solidFill>
                  <a:schemeClr val="tx1"/>
                </a:solidFill>
              </a:rPr>
              <a:t>In his article, Dr. Lewis writes about an old patient that passed away </a:t>
            </a:r>
            <a:r>
              <a:rPr lang="en-US" dirty="0" smtClean="0">
                <a:solidFill>
                  <a:schemeClr val="tx1"/>
                </a:solidFill>
              </a:rPr>
              <a:t>recently</a:t>
            </a:r>
            <a:r>
              <a:rPr lang="en-US" b="1" dirty="0" smtClean="0">
                <a:solidFill>
                  <a:schemeClr val="tx1"/>
                </a:solidFill>
              </a:rPr>
              <a:t>. </a:t>
            </a:r>
            <a:r>
              <a:rPr lang="en-US" dirty="0">
                <a:solidFill>
                  <a:schemeClr val="tx1"/>
                </a:solidFill>
              </a:rPr>
              <a:t>B</a:t>
            </a:r>
            <a:r>
              <a:rPr lang="en-US" dirty="0" smtClean="0">
                <a:solidFill>
                  <a:schemeClr val="tx1"/>
                </a:solidFill>
              </a:rPr>
              <a:t>y </a:t>
            </a:r>
            <a:r>
              <a:rPr lang="en-US" dirty="0">
                <a:solidFill>
                  <a:schemeClr val="tx1"/>
                </a:solidFill>
              </a:rPr>
              <a:t>the time he first met her, she had already been through her share of illness and surgeries. </a:t>
            </a:r>
            <a:endParaRPr lang="en-US" sz="3000" dirty="0" smtClean="0">
              <a:solidFill>
                <a:schemeClr val="tx1"/>
              </a:solidFill>
            </a:endParaRPr>
          </a:p>
          <a:p>
            <a:pPr eaLnBrk="1" hangingPunct="1">
              <a:buFont typeface="Wingdings" pitchFamily="2" charset="2"/>
              <a:buNone/>
            </a:pPr>
            <a:endParaRPr lang="en-US" sz="3000" dirty="0" smtClean="0">
              <a:solidFill>
                <a:schemeClr val="tx1"/>
              </a:solidFill>
            </a:endParaRPr>
          </a:p>
          <a:p>
            <a:pPr eaLnBrk="1" hangingPunct="1">
              <a:buFont typeface="Wingdings" pitchFamily="2" charset="2"/>
              <a:buNone/>
            </a:pPr>
            <a:endParaRPr lang="en-US" sz="3000" dirty="0" smtClean="0">
              <a:solidFill>
                <a:schemeClr val="tx1"/>
              </a:solidFill>
            </a:endParaRPr>
          </a:p>
          <a:p>
            <a:pPr eaLnBrk="1" hangingPunct="1">
              <a:buFont typeface="Wingdings" pitchFamily="2" charset="2"/>
              <a:buNone/>
            </a:pPr>
            <a:endParaRPr lang="en-US" sz="3000" dirty="0" smtClean="0">
              <a:solidFill>
                <a:schemeClr val="tx1"/>
              </a:solidFill>
            </a:endParaRP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24</a:t>
            </a:fld>
            <a:endParaRPr lang="en-US">
              <a:solidFill>
                <a:srgbClr val="073E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 calcmode="lin" valueType="num">
                                      <p:cBhvr>
                                        <p:cTn id="7" dur="1000" fill="hold"/>
                                        <p:tgtEl>
                                          <p:spTgt spid="15257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525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257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52579">
                                            <p:txEl>
                                              <p:pRg st="2" end="2"/>
                                            </p:txEl>
                                          </p:spTgt>
                                        </p:tgtEl>
                                        <p:attrNameLst>
                                          <p:attrName>style.visibility</p:attrName>
                                        </p:attrNameLst>
                                      </p:cBhvr>
                                      <p:to>
                                        <p:strVal val="visible"/>
                                      </p:to>
                                    </p:set>
                                    <p:animEffect transition="in" filter="fade">
                                      <p:cBhvr>
                                        <p:cTn id="14" dur="1000"/>
                                        <p:tgtEl>
                                          <p:spTgt spid="152579">
                                            <p:txEl>
                                              <p:pRg st="2" end="2"/>
                                            </p:txEl>
                                          </p:spTgt>
                                        </p:tgtEl>
                                      </p:cBhvr>
                                    </p:animEffect>
                                    <p:anim calcmode="lin" valueType="num">
                                      <p:cBhvr>
                                        <p:cTn id="15"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2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52579">
                                            <p:txEl>
                                              <p:pRg st="4" end="4"/>
                                            </p:txEl>
                                          </p:spTgt>
                                        </p:tgtEl>
                                        <p:attrNameLst>
                                          <p:attrName>style.visibility</p:attrName>
                                        </p:attrNameLst>
                                      </p:cBhvr>
                                      <p:to>
                                        <p:strVal val="visible"/>
                                      </p:to>
                                    </p:set>
                                    <p:animEffect transition="in" filter="fade">
                                      <p:cBhvr>
                                        <p:cTn id="21" dur="1000"/>
                                        <p:tgtEl>
                                          <p:spTgt spid="152579">
                                            <p:txEl>
                                              <p:pRg st="4" end="4"/>
                                            </p:txEl>
                                          </p:spTgt>
                                        </p:tgtEl>
                                      </p:cBhvr>
                                    </p:animEffect>
                                    <p:anim calcmode="lin" valueType="num">
                                      <p:cBhvr>
                                        <p:cTn id="22" dur="10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5257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571500" y="3073215"/>
            <a:ext cx="2875430" cy="711570"/>
          </a:xfrm>
        </p:spPr>
        <p:txBody>
          <a:bodyPr>
            <a:normAutofit/>
          </a:bodyPr>
          <a:lstStyle/>
          <a:p>
            <a:pPr eaLnBrk="1" hangingPunct="1"/>
            <a:r>
              <a:rPr lang="en-US" sz="4000" dirty="0" smtClean="0"/>
              <a:t>Agreement</a:t>
            </a:r>
          </a:p>
        </p:txBody>
      </p:sp>
      <p:sp>
        <p:nvSpPr>
          <p:cNvPr id="97283" name="Rectangle 3"/>
          <p:cNvSpPr>
            <a:spLocks noGrp="1" noChangeArrowheads="1"/>
          </p:cNvSpPr>
          <p:nvPr>
            <p:ph idx="1"/>
          </p:nvPr>
        </p:nvSpPr>
        <p:spPr>
          <a:xfrm>
            <a:off x="4076701" y="1612289"/>
            <a:ext cx="4686299" cy="3633422"/>
          </a:xfrm>
        </p:spPr>
        <p:txBody>
          <a:bodyPr>
            <a:normAutofit/>
          </a:bodyPr>
          <a:lstStyle/>
          <a:p>
            <a:pPr marL="4763" indent="9525" eaLnBrk="1" hangingPunct="1">
              <a:buFont typeface="Wingdings" pitchFamily="2" charset="2"/>
              <a:buNone/>
            </a:pPr>
            <a:r>
              <a:rPr lang="en-US" sz="2800" b="1" dirty="0" smtClean="0">
                <a:solidFill>
                  <a:schemeClr val="tx1"/>
                </a:solidFill>
              </a:rPr>
              <a:t>Strategy: </a:t>
            </a:r>
            <a:r>
              <a:rPr lang="en-US" sz="2800" dirty="0">
                <a:solidFill>
                  <a:schemeClr val="tx1"/>
                </a:solidFill>
              </a:rPr>
              <a:t>L</a:t>
            </a:r>
            <a:r>
              <a:rPr lang="en-US" sz="2800" dirty="0" smtClean="0">
                <a:solidFill>
                  <a:schemeClr val="tx1"/>
                </a:solidFill>
              </a:rPr>
              <a:t>ook for number and pronoun agreement.</a:t>
            </a:r>
          </a:p>
          <a:p>
            <a:pPr eaLnBrk="1" hangingPunct="1">
              <a:buFont typeface="Wingdings" pitchFamily="2" charset="2"/>
              <a:buNone/>
            </a:pPr>
            <a:endParaRPr lang="en-US" sz="1800" dirty="0" smtClean="0">
              <a:solidFill>
                <a:schemeClr val="tx1"/>
              </a:solidFill>
            </a:endParaRPr>
          </a:p>
          <a:p>
            <a:pPr marL="4763" indent="9525" eaLnBrk="1" hangingPunct="1">
              <a:buFont typeface="Wingdings" pitchFamily="2" charset="2"/>
              <a:buNone/>
            </a:pPr>
            <a:r>
              <a:rPr lang="en-US" sz="2800" dirty="0" smtClean="0">
                <a:solidFill>
                  <a:schemeClr val="tx1"/>
                </a:solidFill>
              </a:rPr>
              <a:t>Happiness has a more positive effect on </a:t>
            </a:r>
            <a:r>
              <a:rPr lang="en-US" sz="2800" b="1" dirty="0" smtClean="0">
                <a:solidFill>
                  <a:schemeClr val="tx1"/>
                </a:solidFill>
              </a:rPr>
              <a:t>a person’s </a:t>
            </a:r>
            <a:r>
              <a:rPr lang="en-US" sz="2800" dirty="0" smtClean="0">
                <a:solidFill>
                  <a:schemeClr val="tx1"/>
                </a:solidFill>
              </a:rPr>
              <a:t>body than the most expensive treatment for </a:t>
            </a:r>
            <a:r>
              <a:rPr lang="en-US" sz="2800" b="1" dirty="0" smtClean="0">
                <a:solidFill>
                  <a:schemeClr val="tx1"/>
                </a:solidFill>
              </a:rPr>
              <a:t>them.</a:t>
            </a:r>
            <a:r>
              <a:rPr lang="en-US" sz="2800" dirty="0" smtClean="0">
                <a:solidFill>
                  <a:schemeClr val="tx1"/>
                </a:solidFill>
              </a:rPr>
              <a:t> </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25</a:t>
            </a:fld>
            <a:endParaRPr lang="en-US">
              <a:solidFill>
                <a:srgbClr val="073E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fade">
                                      <p:cBhvr>
                                        <p:cTn id="7" dur="1000"/>
                                        <p:tgtEl>
                                          <p:spTgt spid="97283">
                                            <p:txEl>
                                              <p:pRg st="0" end="0"/>
                                            </p:txEl>
                                          </p:spTgt>
                                        </p:tgtEl>
                                      </p:cBhvr>
                                    </p:animEffect>
                                    <p:anim calcmode="lin" valueType="num">
                                      <p:cBhvr>
                                        <p:cTn id="8" dur="10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728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7283">
                                            <p:txEl>
                                              <p:pRg st="2" end="2"/>
                                            </p:txEl>
                                          </p:spTgt>
                                        </p:tgtEl>
                                        <p:attrNameLst>
                                          <p:attrName>style.visibility</p:attrName>
                                        </p:attrNameLst>
                                      </p:cBhvr>
                                      <p:to>
                                        <p:strVal val="visible"/>
                                      </p:to>
                                    </p:set>
                                    <p:animEffect transition="in" filter="fade">
                                      <p:cBhvr>
                                        <p:cTn id="13" dur="1000"/>
                                        <p:tgtEl>
                                          <p:spTgt spid="97283">
                                            <p:txEl>
                                              <p:pRg st="2" end="2"/>
                                            </p:txEl>
                                          </p:spTgt>
                                        </p:tgtEl>
                                      </p:cBhvr>
                                    </p:animEffect>
                                    <p:anim calcmode="lin" valueType="num">
                                      <p:cBhvr>
                                        <p:cTn id="14" dur="10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9728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71500" y="3073215"/>
            <a:ext cx="2875430" cy="711570"/>
          </a:xfrm>
        </p:spPr>
        <p:txBody>
          <a:bodyPr>
            <a:normAutofit/>
          </a:bodyPr>
          <a:lstStyle/>
          <a:p>
            <a:pPr eaLnBrk="1" hangingPunct="1"/>
            <a:r>
              <a:rPr lang="en-US" sz="4000" dirty="0" smtClean="0"/>
              <a:t>Agreement</a:t>
            </a:r>
          </a:p>
        </p:txBody>
      </p:sp>
      <p:sp>
        <p:nvSpPr>
          <p:cNvPr id="153603" name="Rectangle 3"/>
          <p:cNvSpPr>
            <a:spLocks noGrp="1" noChangeArrowheads="1"/>
          </p:cNvSpPr>
          <p:nvPr>
            <p:ph idx="1"/>
          </p:nvPr>
        </p:nvSpPr>
        <p:spPr>
          <a:xfrm>
            <a:off x="4038600" y="990600"/>
            <a:ext cx="4686299" cy="4876800"/>
          </a:xfrm>
        </p:spPr>
        <p:txBody>
          <a:bodyPr>
            <a:normAutofit/>
          </a:bodyPr>
          <a:lstStyle/>
          <a:p>
            <a:pPr marL="4763" indent="9525" eaLnBrk="1" hangingPunct="1">
              <a:buFont typeface="Wingdings" pitchFamily="2" charset="2"/>
              <a:buNone/>
            </a:pPr>
            <a:r>
              <a:rPr lang="en-US" sz="2800" dirty="0" smtClean="0">
                <a:solidFill>
                  <a:schemeClr val="tx1"/>
                </a:solidFill>
              </a:rPr>
              <a:t>Happiness has a more positive effect on </a:t>
            </a:r>
            <a:r>
              <a:rPr lang="en-US" sz="2800" b="1" dirty="0" smtClean="0">
                <a:solidFill>
                  <a:schemeClr val="tx1"/>
                </a:solidFill>
              </a:rPr>
              <a:t>a person’s</a:t>
            </a:r>
            <a:r>
              <a:rPr lang="en-US" sz="2800" dirty="0" smtClean="0">
                <a:solidFill>
                  <a:schemeClr val="tx1"/>
                </a:solidFill>
              </a:rPr>
              <a:t> body than the most expensive treatment for </a:t>
            </a:r>
            <a:r>
              <a:rPr lang="en-US" sz="2800" b="1" dirty="0" smtClean="0">
                <a:solidFill>
                  <a:schemeClr val="tx1"/>
                </a:solidFill>
              </a:rPr>
              <a:t>him or her.</a:t>
            </a:r>
          </a:p>
          <a:p>
            <a:pPr marL="4763" indent="9525" algn="ctr" eaLnBrk="1" hangingPunct="1">
              <a:buFont typeface="Wingdings" pitchFamily="2" charset="2"/>
              <a:buNone/>
            </a:pPr>
            <a:r>
              <a:rPr lang="en-US" sz="3200" b="1" dirty="0" smtClean="0">
                <a:solidFill>
                  <a:schemeClr val="tx1"/>
                </a:solidFill>
              </a:rPr>
              <a:t>OR</a:t>
            </a:r>
            <a:endParaRPr lang="en-US" sz="1600" b="1" dirty="0" smtClean="0">
              <a:solidFill>
                <a:schemeClr val="tx1"/>
              </a:solidFill>
            </a:endParaRPr>
          </a:p>
          <a:p>
            <a:pPr marL="4763" indent="9525" eaLnBrk="1" hangingPunct="1">
              <a:buFont typeface="Wingdings" pitchFamily="2" charset="2"/>
              <a:buNone/>
            </a:pPr>
            <a:r>
              <a:rPr lang="en-US" sz="2800" dirty="0" smtClean="0">
                <a:solidFill>
                  <a:schemeClr val="tx1"/>
                </a:solidFill>
              </a:rPr>
              <a:t>Happiness has a more positive effect on a person’s body than the most expensive treatment.</a:t>
            </a:r>
          </a:p>
          <a:p>
            <a:pPr algn="ctr" eaLnBrk="1" hangingPunct="1">
              <a:buFont typeface="Wingdings" pitchFamily="2" charset="2"/>
              <a:buNone/>
            </a:pPr>
            <a:endParaRPr lang="en-US" sz="3200" b="1" dirty="0" smtClean="0">
              <a:solidFill>
                <a:schemeClr val="tx1"/>
              </a:solidFill>
              <a:latin typeface="Garamond" pitchFamily="18" charset="0"/>
            </a:endParaRPr>
          </a:p>
          <a:p>
            <a:pPr eaLnBrk="1" hangingPunct="1">
              <a:buFont typeface="Wingdings" pitchFamily="2" charset="2"/>
              <a:buNone/>
            </a:pPr>
            <a:endParaRPr lang="en-US" sz="3200" b="1" dirty="0" smtClean="0">
              <a:solidFill>
                <a:schemeClr val="tx1"/>
              </a:solidFill>
              <a:latin typeface="Garamond" pitchFamily="18" charset="0"/>
            </a:endParaRP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26</a:t>
            </a:fld>
            <a:endParaRPr lang="en-US">
              <a:solidFill>
                <a:srgbClr val="073E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p:cTn id="7" dur="1000" fill="hold"/>
                                        <p:tgtEl>
                                          <p:spTgt spid="15360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5360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53603">
                                            <p:txEl>
                                              <p:pRg st="1" end="1"/>
                                            </p:txEl>
                                          </p:spTgt>
                                        </p:tgtEl>
                                        <p:attrNameLst>
                                          <p:attrName>style.visibility</p:attrName>
                                        </p:attrNameLst>
                                      </p:cBhvr>
                                      <p:to>
                                        <p:strVal val="visible"/>
                                      </p:to>
                                    </p:set>
                                    <p:anim calcmode="lin" valueType="num">
                                      <p:cBhvr>
                                        <p:cTn id="14" dur="1000" fill="hold"/>
                                        <p:tgtEl>
                                          <p:spTgt spid="15360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5360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3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04800" y="2514600"/>
            <a:ext cx="3218330" cy="1828800"/>
          </a:xfrm>
        </p:spPr>
        <p:txBody>
          <a:bodyPr>
            <a:normAutofit/>
          </a:bodyPr>
          <a:lstStyle/>
          <a:p>
            <a:pPr eaLnBrk="1" hangingPunct="1"/>
            <a:r>
              <a:rPr lang="en-US" sz="4000" dirty="0" smtClean="0"/>
              <a:t>Apostrophes &amp; possessive </a:t>
            </a:r>
            <a:r>
              <a:rPr lang="en-US" sz="4000" dirty="0"/>
              <a:t>p</a:t>
            </a:r>
            <a:r>
              <a:rPr lang="en-US" sz="4000" dirty="0" smtClean="0"/>
              <a:t>ronouns</a:t>
            </a:r>
          </a:p>
        </p:txBody>
      </p:sp>
      <p:sp>
        <p:nvSpPr>
          <p:cNvPr id="98307" name="Rectangle 3"/>
          <p:cNvSpPr>
            <a:spLocks noGrp="1" noChangeArrowheads="1"/>
          </p:cNvSpPr>
          <p:nvPr>
            <p:ph idx="1"/>
          </p:nvPr>
        </p:nvSpPr>
        <p:spPr>
          <a:xfrm>
            <a:off x="4000501" y="2031389"/>
            <a:ext cx="4686299" cy="2795222"/>
          </a:xfrm>
        </p:spPr>
        <p:txBody>
          <a:bodyPr>
            <a:normAutofit/>
          </a:bodyPr>
          <a:lstStyle/>
          <a:p>
            <a:pPr marL="0" indent="3175" algn="ctr" eaLnBrk="1" hangingPunct="1">
              <a:buFont typeface="Wingdings" pitchFamily="2" charset="2"/>
              <a:buNone/>
            </a:pPr>
            <a:r>
              <a:rPr lang="en-US" sz="3200" dirty="0" smtClean="0">
                <a:solidFill>
                  <a:schemeClr val="tx1"/>
                </a:solidFill>
              </a:rPr>
              <a:t>The turtle fell on it’s back. </a:t>
            </a:r>
            <a:endParaRPr lang="en-US" sz="3200" dirty="0">
              <a:solidFill>
                <a:schemeClr val="tx1"/>
              </a:solidFill>
            </a:endParaRPr>
          </a:p>
          <a:p>
            <a:pPr marL="0" indent="3175" algn="ctr" eaLnBrk="1" hangingPunct="1">
              <a:buFont typeface="Wingdings" pitchFamily="2" charset="2"/>
              <a:buNone/>
            </a:pPr>
            <a:r>
              <a:rPr lang="en-US" sz="3200" dirty="0" smtClean="0">
                <a:solidFill>
                  <a:schemeClr val="tx1"/>
                </a:solidFill>
              </a:rPr>
              <a:t>The turtle fell on its back.</a:t>
            </a:r>
          </a:p>
          <a:p>
            <a:pPr marL="0" indent="3175" eaLnBrk="1" hangingPunct="1">
              <a:buFont typeface="Wingdings" pitchFamily="2" charset="2"/>
              <a:buNone/>
            </a:pPr>
            <a:endParaRPr lang="en-US" sz="3200" dirty="0">
              <a:solidFill>
                <a:schemeClr val="tx1"/>
              </a:solidFill>
            </a:endParaRPr>
          </a:p>
          <a:p>
            <a:pPr marL="0" indent="3175" algn="ctr" eaLnBrk="1" hangingPunct="1">
              <a:buFont typeface="Wingdings" pitchFamily="2" charset="2"/>
              <a:buNone/>
            </a:pPr>
            <a:r>
              <a:rPr lang="en-US" sz="2800" dirty="0" smtClean="0">
                <a:solidFill>
                  <a:schemeClr val="tx1"/>
                </a:solidFill>
              </a:rPr>
              <a:t>Which one is correct </a:t>
            </a:r>
            <a:r>
              <a:rPr lang="en-US" sz="2800" b="1" dirty="0" smtClean="0">
                <a:solidFill>
                  <a:schemeClr val="tx1"/>
                </a:solidFill>
              </a:rPr>
              <a:t>and why?</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27</a:t>
            </a:fld>
            <a:endParaRPr lang="en-US">
              <a:solidFill>
                <a:srgbClr val="073E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1000"/>
                                        <p:tgtEl>
                                          <p:spTgt spid="98307">
                                            <p:txEl>
                                              <p:pRg st="0" end="0"/>
                                            </p:txEl>
                                          </p:spTgt>
                                        </p:tgtEl>
                                      </p:cBhvr>
                                    </p:animEffect>
                                    <p:anim calcmode="lin" valueType="num">
                                      <p:cBhvr>
                                        <p:cTn id="8" dur="10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830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Effect transition="in" filter="fade">
                                      <p:cBhvr>
                                        <p:cTn id="13" dur="1000"/>
                                        <p:tgtEl>
                                          <p:spTgt spid="98307">
                                            <p:txEl>
                                              <p:pRg st="1" end="1"/>
                                            </p:txEl>
                                          </p:spTgt>
                                        </p:tgtEl>
                                      </p:cBhvr>
                                    </p:animEffect>
                                    <p:anim calcmode="lin" valueType="num">
                                      <p:cBhvr>
                                        <p:cTn id="14" dur="10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830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animEffect transition="in" filter="fade">
                                      <p:cBhvr>
                                        <p:cTn id="19" dur="1000"/>
                                        <p:tgtEl>
                                          <p:spTgt spid="98307">
                                            <p:txEl>
                                              <p:pRg st="3" end="3"/>
                                            </p:txEl>
                                          </p:spTgt>
                                        </p:tgtEl>
                                      </p:cBhvr>
                                    </p:animEffect>
                                    <p:anim calcmode="lin" valueType="num">
                                      <p:cBhvr>
                                        <p:cTn id="20" dur="10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830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04800" y="2514600"/>
            <a:ext cx="3218330" cy="1828800"/>
          </a:xfrm>
        </p:spPr>
        <p:txBody>
          <a:bodyPr>
            <a:normAutofit/>
          </a:bodyPr>
          <a:lstStyle/>
          <a:p>
            <a:pPr eaLnBrk="1" hangingPunct="1"/>
            <a:r>
              <a:rPr lang="en-US" sz="4000" dirty="0" smtClean="0"/>
              <a:t>Apostrophes &amp; possessive </a:t>
            </a:r>
            <a:r>
              <a:rPr lang="en-US" sz="4000" dirty="0"/>
              <a:t>p</a:t>
            </a:r>
            <a:r>
              <a:rPr lang="en-US" sz="4000" dirty="0" smtClean="0"/>
              <a:t>ronouns</a:t>
            </a:r>
          </a:p>
        </p:txBody>
      </p:sp>
      <p:sp>
        <p:nvSpPr>
          <p:cNvPr id="98307" name="Rectangle 3"/>
          <p:cNvSpPr>
            <a:spLocks noGrp="1" noChangeArrowheads="1"/>
          </p:cNvSpPr>
          <p:nvPr>
            <p:ph idx="1"/>
          </p:nvPr>
        </p:nvSpPr>
        <p:spPr>
          <a:xfrm>
            <a:off x="4000501" y="2031389"/>
            <a:ext cx="4686299" cy="2795222"/>
          </a:xfrm>
        </p:spPr>
        <p:txBody>
          <a:bodyPr>
            <a:normAutofit/>
          </a:bodyPr>
          <a:lstStyle/>
          <a:p>
            <a:pPr marL="0" indent="3175" algn="ctr" eaLnBrk="1" hangingPunct="1">
              <a:buFont typeface="Wingdings" pitchFamily="2" charset="2"/>
              <a:buNone/>
            </a:pPr>
            <a:r>
              <a:rPr lang="en-US" sz="3200" dirty="0" smtClean="0">
                <a:solidFill>
                  <a:schemeClr val="tx1"/>
                </a:solidFill>
              </a:rPr>
              <a:t>Who’s dog is that?</a:t>
            </a:r>
          </a:p>
          <a:p>
            <a:pPr marL="0" indent="3175" algn="ctr" eaLnBrk="1" hangingPunct="1">
              <a:buFont typeface="Wingdings" pitchFamily="2" charset="2"/>
              <a:buNone/>
            </a:pPr>
            <a:r>
              <a:rPr lang="en-US" sz="3200" dirty="0" smtClean="0">
                <a:solidFill>
                  <a:schemeClr val="tx1"/>
                </a:solidFill>
              </a:rPr>
              <a:t>Whose dog is that?</a:t>
            </a:r>
          </a:p>
          <a:p>
            <a:pPr marL="0" indent="3175" eaLnBrk="1" hangingPunct="1">
              <a:buFont typeface="Wingdings" pitchFamily="2" charset="2"/>
              <a:buNone/>
            </a:pPr>
            <a:endParaRPr lang="en-US" sz="3200" dirty="0">
              <a:solidFill>
                <a:schemeClr val="tx1"/>
              </a:solidFill>
            </a:endParaRPr>
          </a:p>
          <a:p>
            <a:pPr marL="0" indent="3175" algn="ctr" eaLnBrk="1" hangingPunct="1">
              <a:buFont typeface="Wingdings" pitchFamily="2" charset="2"/>
              <a:buNone/>
            </a:pPr>
            <a:r>
              <a:rPr lang="en-US" sz="2800" dirty="0" smtClean="0">
                <a:solidFill>
                  <a:schemeClr val="tx1"/>
                </a:solidFill>
              </a:rPr>
              <a:t>Which one is correct </a:t>
            </a:r>
            <a:r>
              <a:rPr lang="en-US" sz="2800" b="1" dirty="0" smtClean="0">
                <a:solidFill>
                  <a:schemeClr val="tx1"/>
                </a:solidFill>
              </a:rPr>
              <a:t>and why?</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28</a:t>
            </a:fld>
            <a:endParaRPr lang="en-US">
              <a:solidFill>
                <a:srgbClr val="073E87"/>
              </a:solidFill>
            </a:endParaRPr>
          </a:p>
        </p:txBody>
      </p:sp>
    </p:spTree>
    <p:extLst>
      <p:ext uri="{BB962C8B-B14F-4D97-AF65-F5344CB8AC3E}">
        <p14:creationId xmlns:p14="http://schemas.microsoft.com/office/powerpoint/2010/main" val="54595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1000"/>
                                        <p:tgtEl>
                                          <p:spTgt spid="98307">
                                            <p:txEl>
                                              <p:pRg st="0" end="0"/>
                                            </p:txEl>
                                          </p:spTgt>
                                        </p:tgtEl>
                                      </p:cBhvr>
                                    </p:animEffect>
                                    <p:anim calcmode="lin" valueType="num">
                                      <p:cBhvr>
                                        <p:cTn id="8" dur="10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830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Effect transition="in" filter="fade">
                                      <p:cBhvr>
                                        <p:cTn id="13" dur="1000"/>
                                        <p:tgtEl>
                                          <p:spTgt spid="98307">
                                            <p:txEl>
                                              <p:pRg st="1" end="1"/>
                                            </p:txEl>
                                          </p:spTgt>
                                        </p:tgtEl>
                                      </p:cBhvr>
                                    </p:animEffect>
                                    <p:anim calcmode="lin" valueType="num">
                                      <p:cBhvr>
                                        <p:cTn id="14" dur="10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830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animEffect transition="in" filter="fade">
                                      <p:cBhvr>
                                        <p:cTn id="19" dur="1000"/>
                                        <p:tgtEl>
                                          <p:spTgt spid="98307">
                                            <p:txEl>
                                              <p:pRg st="3" end="3"/>
                                            </p:txEl>
                                          </p:spTgt>
                                        </p:tgtEl>
                                      </p:cBhvr>
                                    </p:animEffect>
                                    <p:anim calcmode="lin" valueType="num">
                                      <p:cBhvr>
                                        <p:cTn id="20" dur="10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830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04800" y="2806516"/>
            <a:ext cx="3142130" cy="1244969"/>
          </a:xfrm>
        </p:spPr>
        <p:txBody>
          <a:bodyPr>
            <a:normAutofit/>
          </a:bodyPr>
          <a:lstStyle/>
          <a:p>
            <a:pPr eaLnBrk="1" hangingPunct="1"/>
            <a:r>
              <a:rPr lang="en-US" sz="4000" dirty="0" smtClean="0"/>
              <a:t>Citations &amp; punctuation</a:t>
            </a:r>
          </a:p>
        </p:txBody>
      </p:sp>
      <p:sp>
        <p:nvSpPr>
          <p:cNvPr id="99331" name="Rectangle 3"/>
          <p:cNvSpPr>
            <a:spLocks noGrp="1" noChangeArrowheads="1"/>
          </p:cNvSpPr>
          <p:nvPr>
            <p:ph idx="1"/>
          </p:nvPr>
        </p:nvSpPr>
        <p:spPr>
          <a:xfrm>
            <a:off x="4000501" y="1304317"/>
            <a:ext cx="4686299" cy="4249367"/>
          </a:xfrm>
        </p:spPr>
        <p:txBody>
          <a:bodyPr>
            <a:normAutofit/>
          </a:bodyPr>
          <a:lstStyle/>
          <a:p>
            <a:pPr eaLnBrk="1" hangingPunct="1">
              <a:buFont typeface="Wingdings" pitchFamily="2" charset="2"/>
              <a:buNone/>
            </a:pPr>
            <a:r>
              <a:rPr lang="en-US" sz="2400" b="1" dirty="0" smtClean="0">
                <a:solidFill>
                  <a:schemeClr val="tx1"/>
                </a:solidFill>
              </a:rPr>
              <a:t>Incorrect: </a:t>
            </a:r>
          </a:p>
          <a:p>
            <a:pPr indent="0" eaLnBrk="1" hangingPunct="1">
              <a:buFont typeface="Wingdings" pitchFamily="2" charset="2"/>
              <a:buNone/>
            </a:pPr>
            <a:r>
              <a:rPr lang="en-US" sz="2400" dirty="0" smtClean="0">
                <a:solidFill>
                  <a:schemeClr val="tx1"/>
                </a:solidFill>
              </a:rPr>
              <a:t>Dr. Lerner wrote “Martha was a bright and vibrant woman (Lewis 15)</a:t>
            </a:r>
          </a:p>
          <a:p>
            <a:pPr eaLnBrk="1" hangingPunct="1">
              <a:buFont typeface="Wingdings" pitchFamily="2" charset="2"/>
              <a:buNone/>
            </a:pPr>
            <a:endParaRPr lang="en-US" sz="1800" b="1" dirty="0" smtClean="0">
              <a:solidFill>
                <a:schemeClr val="tx1"/>
              </a:solidFill>
            </a:endParaRPr>
          </a:p>
          <a:p>
            <a:pPr eaLnBrk="1" hangingPunct="1">
              <a:buFont typeface="Wingdings" pitchFamily="2" charset="2"/>
              <a:buNone/>
            </a:pPr>
            <a:r>
              <a:rPr lang="en-US" sz="2400" b="1" dirty="0" smtClean="0">
                <a:solidFill>
                  <a:schemeClr val="tx1"/>
                </a:solidFill>
              </a:rPr>
              <a:t>Revised:</a:t>
            </a:r>
          </a:p>
          <a:p>
            <a:pPr marL="228600" indent="0" eaLnBrk="1" hangingPunct="1">
              <a:buFont typeface="Wingdings" pitchFamily="2" charset="2"/>
              <a:buNone/>
            </a:pPr>
            <a:r>
              <a:rPr lang="en-US" sz="2400" dirty="0" smtClean="0">
                <a:solidFill>
                  <a:schemeClr val="tx1"/>
                </a:solidFill>
              </a:rPr>
              <a:t>Dr. Lerner wrote, “Martha was a bright and vibrant woman” (Lewis 15).</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29</a:t>
            </a:fld>
            <a:endParaRPr lang="en-US">
              <a:solidFill>
                <a:srgbClr val="073E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1000"/>
                                        <p:tgtEl>
                                          <p:spTgt spid="9933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animEffect transition="in" filter="fade">
                                      <p:cBhvr>
                                        <p:cTn id="11" dur="1000"/>
                                        <p:tgtEl>
                                          <p:spTgt spid="9933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9331">
                                            <p:txEl>
                                              <p:pRg st="3" end="3"/>
                                            </p:txEl>
                                          </p:spTgt>
                                        </p:tgtEl>
                                        <p:attrNameLst>
                                          <p:attrName>style.visibility</p:attrName>
                                        </p:attrNameLst>
                                      </p:cBhvr>
                                      <p:to>
                                        <p:strVal val="visible"/>
                                      </p:to>
                                    </p:set>
                                    <p:animEffect transition="in" filter="fade">
                                      <p:cBhvr>
                                        <p:cTn id="16" dur="2000"/>
                                        <p:tgtEl>
                                          <p:spTgt spid="9933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9331">
                                            <p:txEl>
                                              <p:pRg st="4" end="4"/>
                                            </p:txEl>
                                          </p:spTgt>
                                        </p:tgtEl>
                                        <p:attrNameLst>
                                          <p:attrName>style.visibility</p:attrName>
                                        </p:attrNameLst>
                                      </p:cBhvr>
                                      <p:to>
                                        <p:strVal val="visible"/>
                                      </p:to>
                                    </p:set>
                                    <p:animEffect transition="in" filter="fade">
                                      <p:cBhvr>
                                        <p:cTn id="21" dur="2000"/>
                                        <p:tgtEl>
                                          <p:spTgt spid="99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559678"/>
            <a:ext cx="8191500" cy="889741"/>
          </a:xfrm>
        </p:spPr>
        <p:txBody>
          <a:bodyPr>
            <a:normAutofit/>
          </a:bodyPr>
          <a:lstStyle/>
          <a:p>
            <a:pPr algn="l"/>
            <a:r>
              <a:rPr lang="en-US" b="1" dirty="0"/>
              <a:t>Welcome to the Writing </a:t>
            </a:r>
            <a:r>
              <a:rPr lang="en-US" b="1" dirty="0" smtClean="0"/>
              <a:t>Center!</a:t>
            </a:r>
            <a:endParaRPr lang="en-US" dirty="0"/>
          </a:p>
        </p:txBody>
      </p:sp>
      <p:grpSp>
        <p:nvGrpSpPr>
          <p:cNvPr id="6" name="Group 5"/>
          <p:cNvGrpSpPr/>
          <p:nvPr/>
        </p:nvGrpSpPr>
        <p:grpSpPr>
          <a:xfrm>
            <a:off x="152400" y="4358059"/>
            <a:ext cx="4961190" cy="1430983"/>
            <a:chOff x="475904" y="4782347"/>
            <a:chExt cx="4961190" cy="1430983"/>
          </a:xfrm>
        </p:grpSpPr>
        <p:graphicFrame>
          <p:nvGraphicFramePr>
            <p:cNvPr id="8" name="Diagram 7"/>
            <p:cNvGraphicFramePr/>
            <p:nvPr>
              <p:extLst/>
            </p:nvPr>
          </p:nvGraphicFramePr>
          <p:xfrm>
            <a:off x="493059" y="5603730"/>
            <a:ext cx="4944035"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475904" y="4782347"/>
              <a:ext cx="4629496" cy="830997"/>
            </a:xfrm>
            <a:prstGeom prst="rect">
              <a:avLst/>
            </a:prstGeom>
            <a:noFill/>
          </p:spPr>
          <p:txBody>
            <a:bodyPr wrap="square" rtlCol="0">
              <a:spAutoFit/>
            </a:bodyPr>
            <a:lstStyle/>
            <a:p>
              <a:pPr eaLnBrk="1" fontAlgn="auto" hangingPunct="1">
                <a:spcBef>
                  <a:spcPts val="0"/>
                </a:spcBef>
                <a:spcAft>
                  <a:spcPts val="0"/>
                </a:spcAft>
              </a:pPr>
              <a:r>
                <a:rPr lang="en-US" sz="2400" b="0" i="1" dirty="0" smtClean="0">
                  <a:solidFill>
                    <a:prstClr val="black"/>
                  </a:solidFill>
                  <a:latin typeface="Candara"/>
                </a:rPr>
                <a:t>Writing Center tutors can help with every part of the writing process.</a:t>
              </a:r>
              <a:endParaRPr lang="en-US" sz="2400" b="0" i="1" dirty="0">
                <a:solidFill>
                  <a:prstClr val="black"/>
                </a:solidFill>
                <a:latin typeface="Candara"/>
              </a:endParaRPr>
            </a:p>
          </p:txBody>
        </p:sp>
      </p:grpSp>
      <p:grpSp>
        <p:nvGrpSpPr>
          <p:cNvPr id="10" name="Group 9"/>
          <p:cNvGrpSpPr/>
          <p:nvPr/>
        </p:nvGrpSpPr>
        <p:grpSpPr>
          <a:xfrm>
            <a:off x="5486400" y="2273571"/>
            <a:ext cx="3276600" cy="3593829"/>
            <a:chOff x="5767710" y="2042122"/>
            <a:chExt cx="3276600" cy="3593829"/>
          </a:xfrm>
        </p:grpSpPr>
        <p:pic>
          <p:nvPicPr>
            <p:cNvPr id="11" name="Picture 6" descr="http://valenciacollege.edu/library/images/MLA_APA_Style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7067" y="4835851"/>
              <a:ext cx="2333625" cy="8001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757275" y="2042122"/>
              <a:ext cx="1283222" cy="1309191"/>
              <a:chOff x="376567" y="4495800"/>
              <a:chExt cx="2184175" cy="2018474"/>
            </a:xfrm>
            <a:effectLst>
              <a:outerShdw blurRad="50800" dist="38100" dir="2700000" algn="tl" rotWithShape="0">
                <a:prstClr val="black">
                  <a:alpha val="40000"/>
                </a:prstClr>
              </a:outerShdw>
            </a:effectLst>
          </p:grpSpPr>
          <p:pic>
            <p:nvPicPr>
              <p:cNvPr id="14" name="Picture 12" descr="http://img.docstoccdn.com/thumb/orig/11096533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9378" y="4495800"/>
                <a:ext cx="1561364" cy="201847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5" name="Picture 10" descr="http://bcs.bedfordstmartins.com/webpub/english/sunsets/images/rules7e_cov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917884">
                <a:off x="376567" y="5109401"/>
                <a:ext cx="962279" cy="139118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5767710" y="3389301"/>
              <a:ext cx="3276600" cy="1446550"/>
            </a:xfrm>
            <a:prstGeom prst="rect">
              <a:avLst/>
            </a:prstGeom>
            <a:noFill/>
          </p:spPr>
          <p:txBody>
            <a:bodyPr wrap="square" rtlCol="0">
              <a:spAutoFit/>
            </a:bodyPr>
            <a:lstStyle/>
            <a:p>
              <a:pPr algn="ctr" eaLnBrk="1" fontAlgn="auto" hangingPunct="1">
                <a:spcBef>
                  <a:spcPts val="0"/>
                </a:spcBef>
                <a:spcAft>
                  <a:spcPts val="0"/>
                </a:spcAft>
              </a:pPr>
              <a:r>
                <a:rPr lang="en-US" sz="2200" b="0" i="1" dirty="0" smtClean="0">
                  <a:solidFill>
                    <a:prstClr val="black"/>
                  </a:solidFill>
                  <a:latin typeface="Candara"/>
                </a:rPr>
                <a:t>We also have books and free handouts with information on writing strategies and formatting.</a:t>
              </a:r>
              <a:endParaRPr lang="en-US" sz="2200" b="0" i="1" dirty="0">
                <a:solidFill>
                  <a:prstClr val="black"/>
                </a:solidFill>
                <a:latin typeface="Candara"/>
              </a:endParaRPr>
            </a:p>
          </p:txBody>
        </p:sp>
      </p:gr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19200" y="2477372"/>
            <a:ext cx="2439460" cy="1793003"/>
          </a:xfrm>
          <a:prstGeom prst="rect">
            <a:avLst/>
          </a:prstGeom>
        </p:spPr>
      </p:pic>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3</a:t>
            </a:fld>
            <a:endParaRPr lang="en-US">
              <a:solidFill>
                <a:srgbClr val="073E87"/>
              </a:solidFill>
            </a:endParaRPr>
          </a:p>
        </p:txBody>
      </p:sp>
    </p:spTree>
    <p:extLst>
      <p:ext uri="{BB962C8B-B14F-4D97-AF65-F5344CB8AC3E}">
        <p14:creationId xmlns:p14="http://schemas.microsoft.com/office/powerpoint/2010/main" val="364514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1500" y="2654115"/>
            <a:ext cx="2875430" cy="1549770"/>
          </a:xfrm>
        </p:spPr>
        <p:txBody>
          <a:bodyPr>
            <a:normAutofit/>
          </a:bodyPr>
          <a:lstStyle/>
          <a:p>
            <a:pPr eaLnBrk="1" hangingPunct="1"/>
            <a:r>
              <a:rPr lang="en-US" sz="4800" dirty="0" smtClean="0"/>
              <a:t>Test your skills</a:t>
            </a:r>
            <a:r>
              <a:rPr lang="en-US" sz="3600" dirty="0" smtClean="0"/>
              <a:t> </a:t>
            </a:r>
            <a:endParaRPr lang="en-US" sz="3200" dirty="0" smtClean="0"/>
          </a:p>
        </p:txBody>
      </p:sp>
      <p:sp>
        <p:nvSpPr>
          <p:cNvPr id="162819" name="Rectangle 3"/>
          <p:cNvSpPr>
            <a:spLocks noGrp="1" noChangeArrowheads="1"/>
          </p:cNvSpPr>
          <p:nvPr>
            <p:ph idx="1"/>
          </p:nvPr>
        </p:nvSpPr>
        <p:spPr/>
        <p:txBody>
          <a:bodyPr>
            <a:normAutofit/>
          </a:bodyPr>
          <a:lstStyle/>
          <a:p>
            <a:pPr marL="4763" indent="9525" eaLnBrk="1" hangingPunct="1">
              <a:buFont typeface="Wingdings" pitchFamily="2" charset="2"/>
              <a:buNone/>
            </a:pPr>
            <a:r>
              <a:rPr lang="en-US" sz="2000" dirty="0" smtClean="0">
                <a:solidFill>
                  <a:schemeClr val="tx1"/>
                </a:solidFill>
              </a:rPr>
              <a:t>Work with the person next to you to proofread the following:</a:t>
            </a:r>
          </a:p>
          <a:p>
            <a:pPr marL="4763" indent="9525" eaLnBrk="1" hangingPunct="1">
              <a:buFont typeface="Wingdings" pitchFamily="2" charset="2"/>
              <a:buNone/>
            </a:pPr>
            <a:endParaRPr lang="en-US" sz="2000" dirty="0" smtClean="0">
              <a:solidFill>
                <a:schemeClr val="tx1"/>
              </a:solidFill>
            </a:endParaRPr>
          </a:p>
          <a:p>
            <a:pPr marL="4763" indent="9525" eaLnBrk="1" hangingPunct="1">
              <a:buFont typeface="Wingdings" pitchFamily="2" charset="2"/>
              <a:buNone/>
            </a:pPr>
            <a:r>
              <a:rPr lang="en-US" dirty="0" smtClean="0">
                <a:solidFill>
                  <a:schemeClr val="tx1">
                    <a:lumMod val="95000"/>
                    <a:lumOff val="5000"/>
                  </a:schemeClr>
                </a:solidFill>
              </a:rPr>
              <a:t>After </a:t>
            </a:r>
            <a:r>
              <a:rPr lang="en-US" dirty="0">
                <a:solidFill>
                  <a:schemeClr val="tx1">
                    <a:lumMod val="95000"/>
                    <a:lumOff val="5000"/>
                  </a:schemeClr>
                </a:solidFill>
              </a:rPr>
              <a:t>he designed human-powered planes, Paul </a:t>
            </a:r>
            <a:r>
              <a:rPr lang="en-US" dirty="0" err="1">
                <a:solidFill>
                  <a:schemeClr val="tx1">
                    <a:lumMod val="95000"/>
                    <a:lumOff val="5000"/>
                  </a:schemeClr>
                </a:solidFill>
              </a:rPr>
              <a:t>MacCready</a:t>
            </a:r>
            <a:r>
              <a:rPr lang="en-US" dirty="0">
                <a:solidFill>
                  <a:schemeClr val="tx1">
                    <a:lumMod val="95000"/>
                    <a:lumOff val="5000"/>
                  </a:schemeClr>
                </a:solidFill>
              </a:rPr>
              <a:t>, a prize-winning inventor goes on to design a solar-powered plane, however </a:t>
            </a:r>
            <a:r>
              <a:rPr lang="en-US" dirty="0" err="1">
                <a:solidFill>
                  <a:schemeClr val="tx1">
                    <a:lumMod val="95000"/>
                    <a:lumOff val="5000"/>
                  </a:schemeClr>
                </a:solidFill>
              </a:rPr>
              <a:t>McCready</a:t>
            </a:r>
            <a:r>
              <a:rPr lang="en-US" dirty="0">
                <a:solidFill>
                  <a:schemeClr val="tx1">
                    <a:lumMod val="95000"/>
                    <a:lumOff val="5000"/>
                  </a:schemeClr>
                </a:solidFill>
              </a:rPr>
              <a:t> realized that Solar cells make sense as an energy </a:t>
            </a:r>
            <a:r>
              <a:rPr lang="en-US" dirty="0" err="1">
                <a:solidFill>
                  <a:schemeClr val="tx1">
                    <a:lumMod val="95000"/>
                    <a:lumOff val="5000"/>
                  </a:schemeClr>
                </a:solidFill>
              </a:rPr>
              <a:t>souce</a:t>
            </a:r>
            <a:r>
              <a:rPr lang="en-US" dirty="0">
                <a:solidFill>
                  <a:schemeClr val="tx1">
                    <a:lumMod val="95000"/>
                    <a:lumOff val="5000"/>
                  </a:schemeClr>
                </a:solidFill>
              </a:rPr>
              <a:t>. Conserving energy, limiting pollutants, and the shift away from fossil fuels were important to him. </a:t>
            </a:r>
            <a:r>
              <a:rPr lang="en-US" dirty="0" err="1" smtClean="0">
                <a:solidFill>
                  <a:schemeClr val="tx1">
                    <a:lumMod val="95000"/>
                    <a:lumOff val="5000"/>
                  </a:schemeClr>
                </a:solidFill>
              </a:rPr>
              <a:t>MacCready</a:t>
            </a:r>
            <a:r>
              <a:rPr lang="en-US" dirty="0" smtClean="0">
                <a:solidFill>
                  <a:schemeClr val="tx1">
                    <a:lumMod val="95000"/>
                    <a:lumOff val="5000"/>
                  </a:schemeClr>
                </a:solidFill>
              </a:rPr>
              <a:t>, </a:t>
            </a:r>
            <a:r>
              <a:rPr lang="en-US" dirty="0">
                <a:solidFill>
                  <a:schemeClr val="tx1">
                    <a:lumMod val="95000"/>
                    <a:lumOff val="5000"/>
                  </a:schemeClr>
                </a:solidFill>
              </a:rPr>
              <a:t>who had long sympathized with environmental concerns, hoped to demonstrate that solar power will play an important part in the worlds energy </a:t>
            </a:r>
            <a:r>
              <a:rPr lang="en-US" dirty="0" smtClean="0">
                <a:solidFill>
                  <a:schemeClr val="tx1">
                    <a:lumMod val="95000"/>
                    <a:lumOff val="5000"/>
                  </a:schemeClr>
                </a:solidFill>
              </a:rPr>
              <a:t>future.</a:t>
            </a:r>
            <a:endParaRPr lang="en-US" sz="2800" b="1" dirty="0" smtClean="0">
              <a:solidFill>
                <a:schemeClr val="tx1">
                  <a:lumMod val="95000"/>
                  <a:lumOff val="5000"/>
                </a:schemeClr>
              </a:solidFill>
              <a:latin typeface="Garamond" pitchFamily="18" charset="0"/>
            </a:endParaRPr>
          </a:p>
          <a:p>
            <a:pPr eaLnBrk="1" hangingPunct="1">
              <a:buFont typeface="Wingdings" pitchFamily="2" charset="2"/>
              <a:buNone/>
            </a:pPr>
            <a:endParaRPr lang="en-US" sz="2400" b="1" dirty="0" smtClean="0">
              <a:solidFill>
                <a:schemeClr val="tx1"/>
              </a:solidFill>
              <a:latin typeface="Garamond" pitchFamily="18" charset="0"/>
            </a:endParaRPr>
          </a:p>
          <a:p>
            <a:pPr eaLnBrk="1" hangingPunct="1">
              <a:buFont typeface="Wingdings" pitchFamily="2" charset="2"/>
              <a:buNone/>
            </a:pPr>
            <a:endParaRPr lang="en-US" sz="2800" b="1" dirty="0" smtClean="0">
              <a:solidFill>
                <a:schemeClr val="tx1"/>
              </a:solidFill>
              <a:latin typeface="Garamond" pitchFamily="18" charset="0"/>
            </a:endParaRP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30</a:t>
            </a:fld>
            <a:endParaRPr lang="en-US">
              <a:solidFill>
                <a:srgbClr val="073E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fade">
                                      <p:cBhvr>
                                        <p:cTn id="7" dur="2000"/>
                                        <p:tgtEl>
                                          <p:spTgt spid="162819">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2819">
                                            <p:txEl>
                                              <p:pRg st="2" end="2"/>
                                            </p:txEl>
                                          </p:spTgt>
                                        </p:tgtEl>
                                        <p:attrNameLst>
                                          <p:attrName>style.visibility</p:attrName>
                                        </p:attrNameLst>
                                      </p:cBhvr>
                                      <p:to>
                                        <p:strVal val="visible"/>
                                      </p:to>
                                    </p:set>
                                    <p:animEffect transition="in" filter="fade">
                                      <p:cBhvr>
                                        <p:cTn id="11" dur="2000"/>
                                        <p:tgtEl>
                                          <p:spTgt spid="162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1500" y="2654115"/>
            <a:ext cx="2875430" cy="1549770"/>
          </a:xfrm>
        </p:spPr>
        <p:txBody>
          <a:bodyPr>
            <a:normAutofit/>
          </a:bodyPr>
          <a:lstStyle/>
          <a:p>
            <a:pPr eaLnBrk="1" hangingPunct="1"/>
            <a:r>
              <a:rPr lang="en-US" sz="4800" dirty="0" smtClean="0"/>
              <a:t>What did you find?</a:t>
            </a:r>
            <a:endParaRPr lang="en-US" sz="3200" dirty="0" smtClean="0"/>
          </a:p>
        </p:txBody>
      </p:sp>
      <p:sp>
        <p:nvSpPr>
          <p:cNvPr id="162819" name="Rectangle 3"/>
          <p:cNvSpPr>
            <a:spLocks noGrp="1" noChangeArrowheads="1"/>
          </p:cNvSpPr>
          <p:nvPr>
            <p:ph idx="1"/>
          </p:nvPr>
        </p:nvSpPr>
        <p:spPr>
          <a:xfrm>
            <a:off x="3886200" y="857250"/>
            <a:ext cx="4686299" cy="5143500"/>
          </a:xfrm>
        </p:spPr>
        <p:txBody>
          <a:bodyPr>
            <a:normAutofit/>
          </a:bodyPr>
          <a:lstStyle/>
          <a:p>
            <a:pPr marL="4763" indent="9525" eaLnBrk="1" hangingPunct="1">
              <a:buFont typeface="Wingdings" pitchFamily="2" charset="2"/>
              <a:buNone/>
            </a:pPr>
            <a:r>
              <a:rPr lang="en-US" b="1" dirty="0" smtClean="0">
                <a:solidFill>
                  <a:schemeClr val="accent1"/>
                </a:solidFill>
              </a:rPr>
              <a:t>The first few are bolded. What others did you spot?</a:t>
            </a:r>
            <a:endParaRPr lang="en-US" sz="2000" dirty="0" smtClean="0">
              <a:solidFill>
                <a:schemeClr val="tx1"/>
              </a:solidFill>
            </a:endParaRPr>
          </a:p>
          <a:p>
            <a:pPr marL="4763" indent="9525" eaLnBrk="1" hangingPunct="1">
              <a:buFont typeface="Wingdings" pitchFamily="2" charset="2"/>
              <a:buNone/>
            </a:pPr>
            <a:r>
              <a:rPr lang="en-US" dirty="0" smtClean="0">
                <a:solidFill>
                  <a:schemeClr val="tx1">
                    <a:lumMod val="95000"/>
                    <a:lumOff val="5000"/>
                  </a:schemeClr>
                </a:solidFill>
              </a:rPr>
              <a:t>After </a:t>
            </a:r>
            <a:r>
              <a:rPr lang="en-US" dirty="0">
                <a:solidFill>
                  <a:schemeClr val="tx1">
                    <a:lumMod val="95000"/>
                    <a:lumOff val="5000"/>
                  </a:schemeClr>
                </a:solidFill>
              </a:rPr>
              <a:t>he designed human-powered planes, Paul </a:t>
            </a:r>
            <a:r>
              <a:rPr lang="en-US" dirty="0" err="1">
                <a:solidFill>
                  <a:schemeClr val="tx1">
                    <a:lumMod val="95000"/>
                    <a:lumOff val="5000"/>
                  </a:schemeClr>
                </a:solidFill>
              </a:rPr>
              <a:t>MacCready</a:t>
            </a:r>
            <a:r>
              <a:rPr lang="en-US" dirty="0">
                <a:solidFill>
                  <a:schemeClr val="tx1">
                    <a:lumMod val="95000"/>
                    <a:lumOff val="5000"/>
                  </a:schemeClr>
                </a:solidFill>
              </a:rPr>
              <a:t>, a prize-winning </a:t>
            </a:r>
            <a:r>
              <a:rPr lang="en-US" dirty="0" smtClean="0">
                <a:solidFill>
                  <a:schemeClr val="tx1">
                    <a:lumMod val="95000"/>
                    <a:lumOff val="5000"/>
                  </a:schemeClr>
                </a:solidFill>
              </a:rPr>
              <a:t>inventor</a:t>
            </a:r>
            <a:r>
              <a:rPr lang="en-US" b="1" dirty="0" smtClean="0">
                <a:solidFill>
                  <a:schemeClr val="accent1"/>
                </a:solidFill>
              </a:rPr>
              <a:t>,</a:t>
            </a:r>
            <a:r>
              <a:rPr lang="en-US" dirty="0" smtClean="0">
                <a:solidFill>
                  <a:schemeClr val="tx1">
                    <a:lumMod val="95000"/>
                    <a:lumOff val="5000"/>
                  </a:schemeClr>
                </a:solidFill>
              </a:rPr>
              <a:t> </a:t>
            </a:r>
            <a:r>
              <a:rPr lang="en-US" b="1" dirty="0" smtClean="0">
                <a:solidFill>
                  <a:schemeClr val="accent1"/>
                </a:solidFill>
              </a:rPr>
              <a:t>went</a:t>
            </a:r>
            <a:r>
              <a:rPr lang="en-US" dirty="0" smtClean="0">
                <a:solidFill>
                  <a:schemeClr val="tx1">
                    <a:lumMod val="95000"/>
                    <a:lumOff val="5000"/>
                  </a:schemeClr>
                </a:solidFill>
              </a:rPr>
              <a:t> </a:t>
            </a:r>
            <a:r>
              <a:rPr lang="en-US" dirty="0">
                <a:solidFill>
                  <a:schemeClr val="tx1">
                    <a:lumMod val="95000"/>
                    <a:lumOff val="5000"/>
                  </a:schemeClr>
                </a:solidFill>
              </a:rPr>
              <a:t>on to design a solar-powered </a:t>
            </a:r>
            <a:r>
              <a:rPr lang="en-US" dirty="0" smtClean="0">
                <a:solidFill>
                  <a:schemeClr val="tx1">
                    <a:lumMod val="95000"/>
                    <a:lumOff val="5000"/>
                  </a:schemeClr>
                </a:solidFill>
              </a:rPr>
              <a:t>plane</a:t>
            </a:r>
            <a:r>
              <a:rPr lang="en-US" b="1" dirty="0">
                <a:solidFill>
                  <a:schemeClr val="accent1"/>
                </a:solidFill>
              </a:rPr>
              <a:t>.</a:t>
            </a:r>
            <a:r>
              <a:rPr lang="en-US" dirty="0" smtClean="0">
                <a:solidFill>
                  <a:schemeClr val="tx1">
                    <a:lumMod val="95000"/>
                    <a:lumOff val="5000"/>
                  </a:schemeClr>
                </a:solidFill>
              </a:rPr>
              <a:t> </a:t>
            </a:r>
            <a:r>
              <a:rPr lang="en-US" b="1" dirty="0" smtClean="0">
                <a:solidFill>
                  <a:schemeClr val="accent1"/>
                </a:solidFill>
              </a:rPr>
              <a:t>H</a:t>
            </a:r>
            <a:r>
              <a:rPr lang="en-US" dirty="0" smtClean="0">
                <a:solidFill>
                  <a:schemeClr val="tx1">
                    <a:lumMod val="95000"/>
                    <a:lumOff val="5000"/>
                  </a:schemeClr>
                </a:solidFill>
              </a:rPr>
              <a:t>owever</a:t>
            </a:r>
            <a:r>
              <a:rPr lang="en-US" b="1" dirty="0" smtClean="0">
                <a:solidFill>
                  <a:schemeClr val="accent1"/>
                </a:solidFill>
              </a:rPr>
              <a:t>,</a:t>
            </a:r>
            <a:r>
              <a:rPr lang="en-US" dirty="0" smtClean="0">
                <a:solidFill>
                  <a:schemeClr val="tx1">
                    <a:lumMod val="95000"/>
                    <a:lumOff val="5000"/>
                  </a:schemeClr>
                </a:solidFill>
              </a:rPr>
              <a:t> </a:t>
            </a:r>
            <a:r>
              <a:rPr lang="en-US" dirty="0">
                <a:solidFill>
                  <a:schemeClr val="tx1">
                    <a:lumMod val="95000"/>
                    <a:lumOff val="5000"/>
                  </a:schemeClr>
                </a:solidFill>
              </a:rPr>
              <a:t>McCready realized that Solar cells make sense as an energy </a:t>
            </a:r>
            <a:r>
              <a:rPr lang="en-US" dirty="0" err="1">
                <a:solidFill>
                  <a:schemeClr val="tx1">
                    <a:lumMod val="95000"/>
                    <a:lumOff val="5000"/>
                  </a:schemeClr>
                </a:solidFill>
              </a:rPr>
              <a:t>souce</a:t>
            </a:r>
            <a:r>
              <a:rPr lang="en-US" dirty="0">
                <a:solidFill>
                  <a:schemeClr val="tx1">
                    <a:lumMod val="95000"/>
                    <a:lumOff val="5000"/>
                  </a:schemeClr>
                </a:solidFill>
              </a:rPr>
              <a:t>. Conserving energy, limiting pollutants, and the shift away from fossil fuels were important to him. </a:t>
            </a:r>
            <a:r>
              <a:rPr lang="en-US" dirty="0" err="1" smtClean="0">
                <a:solidFill>
                  <a:schemeClr val="tx1">
                    <a:lumMod val="95000"/>
                    <a:lumOff val="5000"/>
                  </a:schemeClr>
                </a:solidFill>
              </a:rPr>
              <a:t>MacCready</a:t>
            </a:r>
            <a:r>
              <a:rPr lang="en-US" dirty="0" smtClean="0">
                <a:solidFill>
                  <a:schemeClr val="tx1">
                    <a:lumMod val="95000"/>
                    <a:lumOff val="5000"/>
                  </a:schemeClr>
                </a:solidFill>
              </a:rPr>
              <a:t>, </a:t>
            </a:r>
            <a:r>
              <a:rPr lang="en-US" dirty="0">
                <a:solidFill>
                  <a:schemeClr val="tx1">
                    <a:lumMod val="95000"/>
                    <a:lumOff val="5000"/>
                  </a:schemeClr>
                </a:solidFill>
              </a:rPr>
              <a:t>who had long sympathized with environmental concerns, hoped to demonstrate that solar power will play an important part in the worlds energy </a:t>
            </a:r>
            <a:r>
              <a:rPr lang="en-US" dirty="0" smtClean="0">
                <a:solidFill>
                  <a:schemeClr val="tx1">
                    <a:lumMod val="95000"/>
                    <a:lumOff val="5000"/>
                  </a:schemeClr>
                </a:solidFill>
              </a:rPr>
              <a:t>future.</a:t>
            </a:r>
            <a:endParaRPr lang="en-US" sz="2800" b="1" dirty="0" smtClean="0">
              <a:solidFill>
                <a:schemeClr val="tx1">
                  <a:lumMod val="95000"/>
                  <a:lumOff val="5000"/>
                </a:schemeClr>
              </a:solidFill>
              <a:latin typeface="Garamond" pitchFamily="18" charset="0"/>
            </a:endParaRPr>
          </a:p>
          <a:p>
            <a:pPr eaLnBrk="1" hangingPunct="1">
              <a:buFont typeface="Wingdings" pitchFamily="2" charset="2"/>
              <a:buNone/>
            </a:pPr>
            <a:endParaRPr lang="en-US" sz="2400" b="1" dirty="0" smtClean="0">
              <a:solidFill>
                <a:schemeClr val="tx1"/>
              </a:solidFill>
              <a:latin typeface="Garamond" pitchFamily="18" charset="0"/>
            </a:endParaRPr>
          </a:p>
          <a:p>
            <a:pPr eaLnBrk="1" hangingPunct="1">
              <a:buFont typeface="Wingdings" pitchFamily="2" charset="2"/>
              <a:buNone/>
            </a:pPr>
            <a:endParaRPr lang="en-US" sz="2800" b="1" dirty="0" smtClean="0">
              <a:solidFill>
                <a:schemeClr val="tx1"/>
              </a:solidFill>
              <a:latin typeface="Garamond" pitchFamily="18" charset="0"/>
            </a:endParaRP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31</a:t>
            </a:fld>
            <a:endParaRPr lang="en-US">
              <a:solidFill>
                <a:srgbClr val="073E87"/>
              </a:solidFill>
            </a:endParaRPr>
          </a:p>
        </p:txBody>
      </p:sp>
    </p:spTree>
    <p:extLst>
      <p:ext uri="{BB962C8B-B14F-4D97-AF65-F5344CB8AC3E}">
        <p14:creationId xmlns:p14="http://schemas.microsoft.com/office/powerpoint/2010/main" val="224643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fade">
                                      <p:cBhvr>
                                        <p:cTn id="7" dur="2000"/>
                                        <p:tgtEl>
                                          <p:spTgt spid="162819">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2819">
                                            <p:txEl>
                                              <p:pRg st="1" end="1"/>
                                            </p:txEl>
                                          </p:spTgt>
                                        </p:tgtEl>
                                        <p:attrNameLst>
                                          <p:attrName>style.visibility</p:attrName>
                                        </p:attrNameLst>
                                      </p:cBhvr>
                                      <p:to>
                                        <p:strVal val="visible"/>
                                      </p:to>
                                    </p:set>
                                    <p:animEffect transition="in" filter="fade">
                                      <p:cBhvr>
                                        <p:cTn id="11" dur="2000"/>
                                        <p:tgtEl>
                                          <p:spTgt spid="162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571500" y="2501715"/>
            <a:ext cx="2875430" cy="1854570"/>
          </a:xfrm>
        </p:spPr>
        <p:txBody>
          <a:bodyPr>
            <a:noAutofit/>
          </a:bodyPr>
          <a:lstStyle/>
          <a:p>
            <a:pPr eaLnBrk="1" hangingPunct="1"/>
            <a:r>
              <a:rPr lang="en-US" sz="4000" dirty="0" smtClean="0"/>
              <a:t>Need more help with grammar?</a:t>
            </a:r>
            <a:endParaRPr lang="en-US" sz="2800" dirty="0" smtClean="0"/>
          </a:p>
        </p:txBody>
      </p:sp>
      <p:sp>
        <p:nvSpPr>
          <p:cNvPr id="100355" name="Rectangle 3"/>
          <p:cNvSpPr>
            <a:spLocks noGrp="1" noChangeArrowheads="1"/>
          </p:cNvSpPr>
          <p:nvPr>
            <p:ph idx="1"/>
          </p:nvPr>
        </p:nvSpPr>
        <p:spPr>
          <a:xfrm>
            <a:off x="4038600" y="2227633"/>
            <a:ext cx="4648200" cy="2402734"/>
          </a:xfrm>
        </p:spPr>
        <p:txBody>
          <a:bodyPr>
            <a:normAutofit/>
          </a:bodyPr>
          <a:lstStyle/>
          <a:p>
            <a:pPr marL="0" indent="0" algn="ctr" eaLnBrk="1" hangingPunct="1">
              <a:buClr>
                <a:srgbClr val="3578FF"/>
              </a:buClr>
              <a:buNone/>
            </a:pPr>
            <a:r>
              <a:rPr lang="en-US" sz="2400" dirty="0" smtClean="0">
                <a:solidFill>
                  <a:schemeClr val="tx1"/>
                </a:solidFill>
              </a:rPr>
              <a:t>Check a grammar book such as  Diana Hacker’s </a:t>
            </a:r>
            <a:r>
              <a:rPr lang="en-US" sz="2400" i="1" dirty="0" smtClean="0">
                <a:solidFill>
                  <a:schemeClr val="tx1"/>
                </a:solidFill>
              </a:rPr>
              <a:t>A Writer’s Reference.</a:t>
            </a:r>
          </a:p>
          <a:p>
            <a:pPr marL="0" indent="0" algn="ctr" eaLnBrk="1" hangingPunct="1">
              <a:buClr>
                <a:srgbClr val="3578FF"/>
              </a:buClr>
              <a:buNone/>
            </a:pPr>
            <a:endParaRPr lang="en-US" sz="2400" dirty="0">
              <a:solidFill>
                <a:schemeClr val="tx1"/>
              </a:solidFill>
            </a:endParaRPr>
          </a:p>
          <a:p>
            <a:pPr marL="0" indent="0" algn="ctr" eaLnBrk="1" hangingPunct="1">
              <a:buClr>
                <a:srgbClr val="3578FF"/>
              </a:buClr>
              <a:buNone/>
            </a:pPr>
            <a:r>
              <a:rPr lang="en-US" sz="3200" dirty="0" smtClean="0">
                <a:solidFill>
                  <a:schemeClr val="tx1"/>
                </a:solidFill>
              </a:rPr>
              <a:t>Ask a Writing Center tutor!</a:t>
            </a:r>
          </a:p>
          <a:p>
            <a:pPr algn="ctr" eaLnBrk="1" hangingPunct="1">
              <a:buFont typeface="Wingdings" pitchFamily="2" charset="2"/>
              <a:buNone/>
            </a:pPr>
            <a:endParaRPr lang="en-US" sz="2400" b="1" u="sng" dirty="0" smtClean="0">
              <a:solidFill>
                <a:srgbClr val="CDD9D9"/>
              </a:solidFill>
              <a:latin typeface="Garamond" pitchFamily="18" charset="0"/>
            </a:endParaRPr>
          </a:p>
          <a:p>
            <a:pPr algn="ctr" eaLnBrk="1" hangingPunct="1">
              <a:buFont typeface="Wingdings" pitchFamily="2" charset="2"/>
              <a:buNone/>
            </a:pPr>
            <a:endParaRPr lang="en-US" sz="2400" b="1" dirty="0" smtClean="0">
              <a:latin typeface="Garamond" pitchFamily="18" charset="0"/>
            </a:endParaRP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32</a:t>
            </a:fld>
            <a:endParaRPr lang="en-US">
              <a:solidFill>
                <a:srgbClr val="073E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p:cTn id="7" dur="1000" fill="hold"/>
                                        <p:tgtEl>
                                          <p:spTgt spid="10035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035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0035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00355">
                                            <p:txEl>
                                              <p:pRg st="2" end="2"/>
                                            </p:txEl>
                                          </p:spTgt>
                                        </p:tgtEl>
                                        <p:attrNameLst>
                                          <p:attrName>style.visibility</p:attrName>
                                        </p:attrNameLst>
                                      </p:cBhvr>
                                      <p:to>
                                        <p:strVal val="visible"/>
                                      </p:to>
                                    </p:set>
                                    <p:anim calcmode="lin" valueType="num">
                                      <p:cBhvr>
                                        <p:cTn id="12" dur="1000" fill="hold"/>
                                        <p:tgtEl>
                                          <p:spTgt spid="100355">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00355">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100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0705"/>
            <a:ext cx="216726"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itle 4"/>
          <p:cNvSpPr>
            <a:spLocks noGrp="1"/>
          </p:cNvSpPr>
          <p:nvPr>
            <p:ph type="title"/>
          </p:nvPr>
        </p:nvSpPr>
        <p:spPr>
          <a:xfrm>
            <a:off x="571500" y="2241458"/>
            <a:ext cx="2875430" cy="2375085"/>
          </a:xfrm>
        </p:spPr>
        <p:txBody>
          <a:bodyPr>
            <a:noAutofit/>
          </a:bodyPr>
          <a:lstStyle/>
          <a:p>
            <a:r>
              <a:rPr lang="en-US" sz="4400" dirty="0" smtClean="0"/>
              <a:t>Let’s recap what you learned </a:t>
            </a:r>
            <a:endParaRPr lang="en-US" sz="4400" dirty="0"/>
          </a:p>
        </p:txBody>
      </p:sp>
      <p:sp>
        <p:nvSpPr>
          <p:cNvPr id="6" name="Content Placeholder 5"/>
          <p:cNvSpPr>
            <a:spLocks noGrp="1"/>
          </p:cNvSpPr>
          <p:nvPr>
            <p:ph idx="1"/>
          </p:nvPr>
        </p:nvSpPr>
        <p:spPr>
          <a:xfrm>
            <a:off x="4152901" y="2165946"/>
            <a:ext cx="4686299" cy="2526109"/>
          </a:xfrm>
        </p:spPr>
        <p:txBody>
          <a:bodyPr>
            <a:normAutofit/>
          </a:bodyPr>
          <a:lstStyle/>
          <a:p>
            <a:r>
              <a:rPr lang="en-US" dirty="0" smtClean="0"/>
              <a:t>How does </a:t>
            </a:r>
            <a:r>
              <a:rPr lang="en-US" dirty="0"/>
              <a:t>proofreading </a:t>
            </a:r>
            <a:r>
              <a:rPr lang="en-US" dirty="0" smtClean="0"/>
              <a:t>fit </a:t>
            </a:r>
            <a:r>
              <a:rPr lang="en-US" dirty="0"/>
              <a:t>into the writing </a:t>
            </a:r>
            <a:r>
              <a:rPr lang="en-US" dirty="0" smtClean="0"/>
              <a:t>process?</a:t>
            </a:r>
            <a:endParaRPr lang="en-US" dirty="0"/>
          </a:p>
          <a:p>
            <a:r>
              <a:rPr lang="en-US" dirty="0" smtClean="0"/>
              <a:t>What are some strategies you can use to spot your mistakes? </a:t>
            </a:r>
          </a:p>
          <a:p>
            <a:r>
              <a:rPr lang="en-US" dirty="0" smtClean="0"/>
              <a:t>Can you name a </a:t>
            </a:r>
            <a:r>
              <a:rPr lang="en-US" dirty="0"/>
              <a:t>grammatical </a:t>
            </a:r>
            <a:r>
              <a:rPr lang="en-US" dirty="0" smtClean="0"/>
              <a:t>problem </a:t>
            </a:r>
            <a:r>
              <a:rPr lang="en-US" dirty="0"/>
              <a:t>and how to </a:t>
            </a:r>
            <a:r>
              <a:rPr lang="en-US" dirty="0" smtClean="0"/>
              <a:t>fix it?</a:t>
            </a:r>
            <a:endParaRPr lang="en-US" dirty="0"/>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33</a:t>
            </a:fld>
            <a:endParaRPr lang="en-US">
              <a:solidFill>
                <a:srgbClr val="073E87"/>
              </a:solidFill>
            </a:endParaRPr>
          </a:p>
        </p:txBody>
      </p:sp>
    </p:spTree>
    <p:extLst>
      <p:ext uri="{BB962C8B-B14F-4D97-AF65-F5344CB8AC3E}">
        <p14:creationId xmlns:p14="http://schemas.microsoft.com/office/powerpoint/2010/main" val="345274740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2400" y="1901470"/>
            <a:ext cx="2819400" cy="4042130"/>
            <a:chOff x="166896" y="2667000"/>
            <a:chExt cx="3109704" cy="4042130"/>
          </a:xfrm>
          <a:solidFill>
            <a:schemeClr val="tx2">
              <a:lumMod val="10000"/>
              <a:lumOff val="90000"/>
              <a:alpha val="81000"/>
            </a:schemeClr>
          </a:solidFill>
        </p:grpSpPr>
        <p:sp>
          <p:nvSpPr>
            <p:cNvPr id="34" name="Rectangle 33"/>
            <p:cNvSpPr/>
            <p:nvPr/>
          </p:nvSpPr>
          <p:spPr>
            <a:xfrm>
              <a:off x="166896" y="2667000"/>
              <a:ext cx="3109704" cy="4042130"/>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5" name="TextBox 34"/>
            <p:cNvSpPr txBox="1"/>
            <p:nvPr/>
          </p:nvSpPr>
          <p:spPr>
            <a:xfrm>
              <a:off x="722256" y="4469518"/>
              <a:ext cx="2003565" cy="400110"/>
            </a:xfrm>
            <a:prstGeom prst="rect">
              <a:avLst/>
            </a:prstGeom>
            <a:grpFill/>
            <a:ln w="9525">
              <a:noFill/>
            </a:ln>
          </p:spPr>
          <p:txBody>
            <a:bodyPr wrap="none" rtlCol="0">
              <a:spAutoFit/>
            </a:bodyPr>
            <a:lstStyle/>
            <a:p>
              <a:pPr algn="ctr" eaLnBrk="1" fontAlgn="auto" hangingPunct="1">
                <a:spcBef>
                  <a:spcPts val="0"/>
                </a:spcBef>
                <a:spcAft>
                  <a:spcPts val="0"/>
                </a:spcAft>
              </a:pPr>
              <a:r>
                <a:rPr lang="en-US" sz="2000" b="1" dirty="0" smtClean="0">
                  <a:latin typeface="+mn-lt"/>
                  <a:ea typeface="Verdana" pitchFamily="34" charset="0"/>
                  <a:cs typeface="Verdana" pitchFamily="34" charset="0"/>
                </a:rPr>
                <a:t>218 </a:t>
              </a:r>
              <a:r>
                <a:rPr lang="en-US" sz="2000" b="1" dirty="0" err="1" smtClean="0">
                  <a:latin typeface="+mn-lt"/>
                  <a:ea typeface="Verdana" pitchFamily="34" charset="0"/>
                  <a:cs typeface="Verdana" pitchFamily="34" charset="0"/>
                </a:rPr>
                <a:t>Eicher</a:t>
              </a:r>
              <a:r>
                <a:rPr lang="en-US" sz="2000" b="1" dirty="0" smtClean="0">
                  <a:latin typeface="+mn-lt"/>
                  <a:ea typeface="Verdana" pitchFamily="34" charset="0"/>
                  <a:cs typeface="Verdana" pitchFamily="34" charset="0"/>
                </a:rPr>
                <a:t> Hall</a:t>
              </a:r>
              <a:endParaRPr lang="en-US" sz="2000" b="1" dirty="0">
                <a:latin typeface="+mn-lt"/>
                <a:ea typeface="Verdana" pitchFamily="34" charset="0"/>
                <a:cs typeface="Verdana" pitchFamily="34" charset="0"/>
              </a:endParaRPr>
            </a:p>
          </p:txBody>
        </p:sp>
      </p:grpSp>
      <p:grpSp>
        <p:nvGrpSpPr>
          <p:cNvPr id="45" name="Group 44"/>
          <p:cNvGrpSpPr/>
          <p:nvPr/>
        </p:nvGrpSpPr>
        <p:grpSpPr>
          <a:xfrm>
            <a:off x="3124200" y="1901470"/>
            <a:ext cx="2819400" cy="4040942"/>
            <a:chOff x="3489771" y="2667000"/>
            <a:chExt cx="2503135" cy="4042130"/>
          </a:xfrm>
          <a:solidFill>
            <a:schemeClr val="tx2">
              <a:lumMod val="10000"/>
              <a:lumOff val="90000"/>
              <a:alpha val="81000"/>
            </a:schemeClr>
          </a:solidFill>
        </p:grpSpPr>
        <p:sp>
          <p:nvSpPr>
            <p:cNvPr id="46" name="Rectangle 45"/>
            <p:cNvSpPr/>
            <p:nvPr/>
          </p:nvSpPr>
          <p:spPr>
            <a:xfrm>
              <a:off x="3489771" y="2667000"/>
              <a:ext cx="2503135" cy="4042130"/>
            </a:xfrm>
            <a:prstGeom prst="rect">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p:nvSpPr>
          <p:spPr>
            <a:xfrm>
              <a:off x="3562441" y="4506283"/>
              <a:ext cx="2357801" cy="2124282"/>
            </a:xfrm>
            <a:prstGeom prst="rect">
              <a:avLst/>
            </a:prstGeom>
            <a:grpFill/>
            <a:ln w="9525">
              <a:noFill/>
            </a:ln>
          </p:spPr>
          <p:txBody>
            <a:bodyPr wrap="square" rtlCol="0">
              <a:spAutoFit/>
            </a:bodyPr>
            <a:lstStyle/>
            <a:p>
              <a:pPr algn="ctr"/>
              <a:r>
                <a:rPr lang="en-US" sz="2000" b="1" dirty="0" smtClean="0">
                  <a:latin typeface="+mn-lt"/>
                  <a:ea typeface="Verdana" pitchFamily="34" charset="0"/>
                  <a:cs typeface="Verdana" pitchFamily="34" charset="0"/>
                </a:rPr>
                <a:t>Meet Us Online</a:t>
              </a:r>
            </a:p>
            <a:p>
              <a:pPr algn="ctr"/>
              <a:r>
                <a:rPr lang="en-US" sz="1600" dirty="0" smtClean="0">
                  <a:ea typeface="Verdana" pitchFamily="34" charset="0"/>
                  <a:cs typeface="Verdana" pitchFamily="34" charset="0"/>
                </a:rPr>
                <a:t/>
              </a:r>
              <a:br>
                <a:rPr lang="en-US" sz="1600" dirty="0" smtClean="0">
                  <a:ea typeface="Verdana" pitchFamily="34" charset="0"/>
                  <a:cs typeface="Verdana" pitchFamily="34" charset="0"/>
                </a:rPr>
              </a:br>
              <a:r>
                <a:rPr lang="en-US" sz="1600" dirty="0" smtClean="0">
                  <a:ea typeface="Verdana" pitchFamily="34" charset="0"/>
                  <a:cs typeface="Verdana" pitchFamily="34" charset="0"/>
                </a:rPr>
                <a:t>Talk to a tutor through WebEx (like Skype). </a:t>
              </a:r>
            </a:p>
            <a:p>
              <a:pPr algn="ctr"/>
              <a:endParaRPr lang="en-US" sz="1600" dirty="0" smtClean="0">
                <a:ea typeface="Verdana" pitchFamily="34" charset="0"/>
                <a:cs typeface="Verdana" pitchFamily="34" charset="0"/>
              </a:endParaRPr>
            </a:p>
            <a:p>
              <a:pPr algn="ctr"/>
              <a:r>
                <a:rPr lang="en-US" sz="1600" dirty="0" smtClean="0">
                  <a:ea typeface="Verdana" pitchFamily="34" charset="0"/>
                  <a:cs typeface="Verdana" pitchFamily="34" charset="0"/>
                </a:rPr>
                <a:t>Schedule an appointment at </a:t>
              </a:r>
              <a:r>
                <a:rPr lang="en-US" sz="1600" i="1" dirty="0" smtClean="0">
                  <a:ea typeface="Verdana" pitchFamily="34" charset="0"/>
                  <a:cs typeface="Verdana" pitchFamily="34" charset="0"/>
                </a:rPr>
                <a:t>iup.edu/</a:t>
              </a:r>
              <a:r>
                <a:rPr lang="en-US" sz="1600" i="1" dirty="0" err="1" smtClean="0">
                  <a:ea typeface="Verdana" pitchFamily="34" charset="0"/>
                  <a:cs typeface="Verdana" pitchFamily="34" charset="0"/>
                </a:rPr>
                <a:t>writingcenter</a:t>
              </a:r>
              <a:endParaRPr lang="en-US" sz="1600" i="1" dirty="0">
                <a:ea typeface="Verdana" pitchFamily="34" charset="0"/>
                <a:cs typeface="Verdana" pitchFamily="34" charset="0"/>
              </a:endParaRPr>
            </a:p>
          </p:txBody>
        </p:sp>
      </p:grpSp>
      <p:pic>
        <p:nvPicPr>
          <p:cNvPr id="48" name="Picture 4" descr="http://www.iup.edu/uploadedImages/Units/W_-_Z/Writing_Center/eicher%20h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98" y="2144612"/>
            <a:ext cx="2374402" cy="1435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49" name="Table 48"/>
          <p:cNvGraphicFramePr>
            <a:graphicFrameLocks noGrp="1"/>
          </p:cNvGraphicFramePr>
          <p:nvPr>
            <p:extLst/>
          </p:nvPr>
        </p:nvGraphicFramePr>
        <p:xfrm>
          <a:off x="381000" y="4250980"/>
          <a:ext cx="2438400" cy="1536690"/>
        </p:xfrm>
        <a:graphic>
          <a:graphicData uri="http://schemas.openxmlformats.org/drawingml/2006/table">
            <a:tbl>
              <a:tblPr firstRow="1" bandRow="1">
                <a:tableStyleId>{69012ECD-51FC-41F1-AA8D-1B2483CD663E}</a:tableStyleId>
              </a:tblPr>
              <a:tblGrid>
                <a:gridCol w="2438400">
                  <a:extLst>
                    <a:ext uri="{9D8B030D-6E8A-4147-A177-3AD203B41FA5}">
                      <a16:colId xmlns:a16="http://schemas.microsoft.com/office/drawing/2014/main" val="20000"/>
                    </a:ext>
                  </a:extLst>
                </a:gridCol>
              </a:tblGrid>
              <a:tr h="829625">
                <a:tc>
                  <a:txBody>
                    <a:bodyPr/>
                    <a:lstStyle/>
                    <a:p>
                      <a:pPr algn="ctr"/>
                      <a:r>
                        <a:rPr lang="en-US" sz="1800" dirty="0" smtClean="0"/>
                        <a:t>Monday - Thursday</a:t>
                      </a:r>
                    </a:p>
                    <a:p>
                      <a:pPr algn="ctr"/>
                      <a:r>
                        <a:rPr lang="en-US" sz="1400" dirty="0" smtClean="0"/>
                        <a:t>9:00 am to 8:00 pm</a:t>
                      </a:r>
                      <a:endParaRPr lang="en-US" sz="1400" baseline="-25000" dirty="0" smtClean="0"/>
                    </a:p>
                  </a:txBody>
                  <a:tcPr anchor="ctr"/>
                </a:tc>
                <a:extLst>
                  <a:ext uri="{0D108BD9-81ED-4DB2-BD59-A6C34878D82A}">
                    <a16:rowId xmlns:a16="http://schemas.microsoft.com/office/drawing/2014/main" val="10000"/>
                  </a:ext>
                </a:extLst>
              </a:tr>
              <a:tr h="707065">
                <a:tc>
                  <a:txBody>
                    <a:bodyPr/>
                    <a:lstStyle/>
                    <a:p>
                      <a:pPr algn="ctr"/>
                      <a:r>
                        <a:rPr lang="en-US" sz="1800" dirty="0" smtClean="0"/>
                        <a:t>Friday</a:t>
                      </a:r>
                    </a:p>
                    <a:p>
                      <a:pPr algn="ctr"/>
                      <a:r>
                        <a:rPr lang="en-US" sz="1400" dirty="0" smtClean="0"/>
                        <a:t>9:00 am to</a:t>
                      </a:r>
                      <a:r>
                        <a:rPr lang="en-US" sz="1400" baseline="0" dirty="0" smtClean="0"/>
                        <a:t> 3:00 pm</a:t>
                      </a:r>
                      <a:endParaRPr lang="en-US" sz="1400" dirty="0" smtClean="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6258" y="2138890"/>
            <a:ext cx="2368742" cy="1441322"/>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6096000" y="1901470"/>
            <a:ext cx="2895600" cy="4042130"/>
            <a:chOff x="3489771" y="2667000"/>
            <a:chExt cx="2503135" cy="4042130"/>
          </a:xfrm>
          <a:solidFill>
            <a:schemeClr val="tx2">
              <a:lumMod val="10000"/>
              <a:lumOff val="90000"/>
              <a:alpha val="81000"/>
            </a:schemeClr>
          </a:solidFill>
        </p:grpSpPr>
        <p:sp>
          <p:nvSpPr>
            <p:cNvPr id="21" name="Rectangle 20"/>
            <p:cNvSpPr/>
            <p:nvPr/>
          </p:nvSpPr>
          <p:spPr>
            <a:xfrm>
              <a:off x="3489771" y="2667000"/>
              <a:ext cx="2503135" cy="4042130"/>
            </a:xfrm>
            <a:prstGeom prst="rect">
              <a:avLst/>
            </a:prstGeom>
            <a:gr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2" name="TextBox 21"/>
            <p:cNvSpPr txBox="1"/>
            <p:nvPr/>
          </p:nvSpPr>
          <p:spPr>
            <a:xfrm>
              <a:off x="3621515" y="4479032"/>
              <a:ext cx="2301860" cy="400110"/>
            </a:xfrm>
            <a:prstGeom prst="rect">
              <a:avLst/>
            </a:prstGeom>
            <a:grpFill/>
            <a:ln w="6350">
              <a:noFill/>
            </a:ln>
          </p:spPr>
          <p:txBody>
            <a:bodyPr wrap="square" rtlCol="0">
              <a:spAutoFit/>
            </a:bodyPr>
            <a:lstStyle/>
            <a:p>
              <a:pPr algn="ctr" eaLnBrk="1" fontAlgn="auto" hangingPunct="1">
                <a:spcBef>
                  <a:spcPts val="0"/>
                </a:spcBef>
                <a:spcAft>
                  <a:spcPts val="0"/>
                </a:spcAft>
              </a:pPr>
              <a:r>
                <a:rPr lang="en-US" sz="2000" b="1" dirty="0" smtClean="0">
                  <a:latin typeface="+mn-lt"/>
                  <a:ea typeface="Verdana" pitchFamily="34" charset="0"/>
                  <a:cs typeface="Verdana" pitchFamily="34" charset="0"/>
                </a:rPr>
                <a:t>Stapleton Library</a:t>
              </a:r>
              <a:endParaRPr lang="en-US" sz="2000" b="1" dirty="0">
                <a:latin typeface="+mn-lt"/>
                <a:ea typeface="Verdana" pitchFamily="34" charset="0"/>
                <a:cs typeface="Verdana" pitchFamily="34" charset="0"/>
              </a:endParaRPr>
            </a:p>
          </p:txBody>
        </p:sp>
      </p:grpSp>
      <p:graphicFrame>
        <p:nvGraphicFramePr>
          <p:cNvPr id="23" name="Table 22"/>
          <p:cNvGraphicFramePr>
            <a:graphicFrameLocks noGrp="1"/>
          </p:cNvGraphicFramePr>
          <p:nvPr>
            <p:extLst/>
          </p:nvPr>
        </p:nvGraphicFramePr>
        <p:xfrm>
          <a:off x="6360339" y="4263670"/>
          <a:ext cx="2478861" cy="1524000"/>
        </p:xfrm>
        <a:graphic>
          <a:graphicData uri="http://schemas.openxmlformats.org/drawingml/2006/table">
            <a:tbl>
              <a:tblPr firstRow="1" bandRow="1">
                <a:tableStyleId>{69012ECD-51FC-41F1-AA8D-1B2483CD663E}</a:tableStyleId>
              </a:tblPr>
              <a:tblGrid>
                <a:gridCol w="2478861">
                  <a:extLst>
                    <a:ext uri="{9D8B030D-6E8A-4147-A177-3AD203B41FA5}">
                      <a16:colId xmlns:a16="http://schemas.microsoft.com/office/drawing/2014/main" val="20000"/>
                    </a:ext>
                  </a:extLst>
                </a:gridCol>
              </a:tblGrid>
              <a:tr h="835406">
                <a:tc>
                  <a:txBody>
                    <a:bodyPr/>
                    <a:lstStyle/>
                    <a:p>
                      <a:pPr algn="ctr"/>
                      <a:r>
                        <a:rPr lang="en-US" sz="1800" dirty="0" smtClean="0"/>
                        <a:t>Monday - Thursday</a:t>
                      </a:r>
                    </a:p>
                    <a:p>
                      <a:pPr marL="0" indent="0" algn="ctr">
                        <a:buFontTx/>
                        <a:buNone/>
                      </a:pPr>
                      <a:r>
                        <a:rPr lang="en-US" sz="1400" dirty="0" smtClean="0"/>
                        <a:t>8:00 pm to</a:t>
                      </a:r>
                      <a:r>
                        <a:rPr lang="en-US" sz="1400" baseline="0" dirty="0" smtClean="0"/>
                        <a:t> 11:00 pm</a:t>
                      </a:r>
                      <a:endParaRPr lang="en-US" sz="1400" b="0" dirty="0" smtClean="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688594">
                <a:tc>
                  <a:txBody>
                    <a:bodyPr/>
                    <a:lstStyle/>
                    <a:p>
                      <a:pPr algn="ctr"/>
                      <a:r>
                        <a:rPr lang="en-US" sz="1800" dirty="0" smtClean="0"/>
                        <a:t>Sunday</a:t>
                      </a:r>
                    </a:p>
                    <a:p>
                      <a:pPr marL="0" indent="0" algn="ctr">
                        <a:buFontTx/>
                        <a:buNone/>
                      </a:pPr>
                      <a:r>
                        <a:rPr lang="en-US" sz="1400" dirty="0" smtClean="0"/>
                        <a:t>5:00 pm to 10:00 pm</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bl>
          </a:graphicData>
        </a:graphic>
      </p:graphicFrame>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t="7521" b="16188"/>
          <a:stretch/>
        </p:blipFill>
        <p:spPr>
          <a:xfrm>
            <a:off x="6317463" y="2130070"/>
            <a:ext cx="2452674" cy="1450142"/>
          </a:xfrm>
          <a:prstGeom prst="rect">
            <a:avLst/>
          </a:prstGeom>
          <a:ln>
            <a:noFill/>
          </a:ln>
          <a:effectLst>
            <a:outerShdw blurRad="190500" algn="tl" rotWithShape="0">
              <a:srgbClr val="000000">
                <a:alpha val="70000"/>
              </a:srgbClr>
            </a:outerShdw>
          </a:effectLst>
        </p:spPr>
      </p:pic>
      <p:sp>
        <p:nvSpPr>
          <p:cNvPr id="25" name="Title 3"/>
          <p:cNvSpPr>
            <a:spLocks noGrp="1"/>
          </p:cNvSpPr>
          <p:nvPr>
            <p:ph type="title"/>
          </p:nvPr>
        </p:nvSpPr>
        <p:spPr>
          <a:xfrm>
            <a:off x="152400" y="559678"/>
            <a:ext cx="8610600" cy="889741"/>
          </a:xfrm>
        </p:spPr>
        <p:txBody>
          <a:bodyPr>
            <a:normAutofit/>
          </a:bodyPr>
          <a:lstStyle/>
          <a:p>
            <a:pPr algn="ctr"/>
            <a:r>
              <a:rPr lang="en-US" b="1" dirty="0"/>
              <a:t>G</a:t>
            </a:r>
            <a:r>
              <a:rPr lang="en-US" b="1" dirty="0" smtClean="0"/>
              <a:t>et help online or on campus</a:t>
            </a:r>
            <a:endParaRPr lang="en-US" b="1" dirty="0"/>
          </a:p>
        </p:txBody>
      </p:sp>
      <p:sp>
        <p:nvSpPr>
          <p:cNvPr id="3" name="Footer Placeholder 2"/>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4" name="Slide Number Placeholder 3"/>
          <p:cNvSpPr>
            <a:spLocks noGrp="1"/>
          </p:cNvSpPr>
          <p:nvPr>
            <p:ph type="sldNum" sz="quarter" idx="12"/>
          </p:nvPr>
        </p:nvSpPr>
        <p:spPr/>
        <p:txBody>
          <a:bodyPr/>
          <a:lstStyle/>
          <a:p>
            <a:fld id="{D1CBC6BF-A65C-4B83-94AF-5393EAE5F782}" type="slidenum">
              <a:rPr lang="en-US" smtClean="0">
                <a:solidFill>
                  <a:srgbClr val="073E87"/>
                </a:solidFill>
              </a:rPr>
              <a:pPr/>
              <a:t>34</a:t>
            </a:fld>
            <a:endParaRPr lang="en-US">
              <a:solidFill>
                <a:srgbClr val="073E87"/>
              </a:solidFill>
            </a:endParaRPr>
          </a:p>
        </p:txBody>
      </p:sp>
    </p:spTree>
    <p:extLst>
      <p:ext uri="{BB962C8B-B14F-4D97-AF65-F5344CB8AC3E}">
        <p14:creationId xmlns:p14="http://schemas.microsoft.com/office/powerpoint/2010/main" val="753212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53" presetClass="entr" presetSubtype="16"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09800"/>
            <a:ext cx="7408333" cy="2582333"/>
          </a:xfrm>
        </p:spPr>
        <p:txBody>
          <a:bodyPr>
            <a:normAutofit/>
          </a:bodyPr>
          <a:lstStyle/>
          <a:p>
            <a:pPr marL="0" indent="0" algn="ctr">
              <a:buNone/>
            </a:pPr>
            <a:r>
              <a:rPr lang="en-US" sz="3100" dirty="0">
                <a:effectLst/>
              </a:rPr>
              <a:t>Copy and paste this URL into a browser to take </a:t>
            </a:r>
            <a:r>
              <a:rPr lang="en-US" sz="3100" dirty="0" smtClean="0">
                <a:effectLst/>
              </a:rPr>
              <a:t>a quick survey on today’s workshop:</a:t>
            </a:r>
            <a:r>
              <a:rPr lang="en-US" sz="3100" dirty="0">
                <a:effectLst/>
              </a:rPr>
              <a:t/>
            </a:r>
            <a:br>
              <a:rPr lang="en-US" sz="3100" dirty="0">
                <a:effectLst/>
              </a:rPr>
            </a:br>
            <a:r>
              <a:rPr lang="en-US" sz="3100" dirty="0">
                <a:solidFill>
                  <a:schemeClr val="tx1"/>
                </a:solidFill>
                <a:hlinkClick r:id="rId2"/>
              </a:rPr>
              <a:t>http://bitly.com/WCWorkshopSurvey</a:t>
            </a:r>
            <a:endParaRPr lang="en-US" sz="3100" dirty="0">
              <a:solidFill>
                <a:schemeClr val="tx1"/>
              </a:solidFill>
            </a:endParaRPr>
          </a:p>
          <a:p>
            <a:pPr marL="0" indent="0">
              <a:buNone/>
            </a:pPr>
            <a:r>
              <a:rPr lang="en-US" dirty="0">
                <a:effectLst/>
              </a:rPr>
              <a:t/>
            </a:r>
            <a:br>
              <a:rPr lang="en-US" dirty="0">
                <a:effectLst/>
              </a:rPr>
            </a:br>
            <a:endParaRPr lang="en-US" dirty="0"/>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4" name="Slide Number Placeholder 3"/>
          <p:cNvSpPr>
            <a:spLocks noGrp="1"/>
          </p:cNvSpPr>
          <p:nvPr>
            <p:ph type="sldNum" sz="quarter" idx="12"/>
          </p:nvPr>
        </p:nvSpPr>
        <p:spPr/>
        <p:txBody>
          <a:bodyPr/>
          <a:lstStyle/>
          <a:p>
            <a:fld id="{D1CBC6BF-A65C-4B83-94AF-5393EAE5F782}" type="slidenum">
              <a:rPr lang="en-US" smtClean="0">
                <a:solidFill>
                  <a:srgbClr val="073E87"/>
                </a:solidFill>
              </a:rPr>
              <a:pPr/>
              <a:t>35</a:t>
            </a:fld>
            <a:endParaRPr lang="en-US">
              <a:solidFill>
                <a:srgbClr val="073E87"/>
              </a:solidFill>
            </a:endParaRPr>
          </a:p>
        </p:txBody>
      </p:sp>
    </p:spTree>
    <p:extLst>
      <p:ext uri="{BB962C8B-B14F-4D97-AF65-F5344CB8AC3E}">
        <p14:creationId xmlns:p14="http://schemas.microsoft.com/office/powerpoint/2010/main" val="1112805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2400" y="2053870"/>
            <a:ext cx="2819400" cy="4042130"/>
            <a:chOff x="166896" y="2667000"/>
            <a:chExt cx="3109704" cy="4042130"/>
          </a:xfrm>
          <a:solidFill>
            <a:schemeClr val="tx2">
              <a:lumMod val="10000"/>
              <a:lumOff val="90000"/>
              <a:alpha val="81000"/>
            </a:schemeClr>
          </a:solidFill>
        </p:grpSpPr>
        <p:sp>
          <p:nvSpPr>
            <p:cNvPr id="34" name="Rectangle 33"/>
            <p:cNvSpPr/>
            <p:nvPr/>
          </p:nvSpPr>
          <p:spPr>
            <a:xfrm>
              <a:off x="166896" y="2667000"/>
              <a:ext cx="3109704" cy="4042130"/>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5" name="TextBox 34"/>
            <p:cNvSpPr txBox="1"/>
            <p:nvPr/>
          </p:nvSpPr>
          <p:spPr>
            <a:xfrm>
              <a:off x="722256" y="4469518"/>
              <a:ext cx="2003565" cy="400110"/>
            </a:xfrm>
            <a:prstGeom prst="rect">
              <a:avLst/>
            </a:prstGeom>
            <a:grpFill/>
            <a:ln w="9525">
              <a:noFill/>
            </a:ln>
          </p:spPr>
          <p:txBody>
            <a:bodyPr wrap="none" rtlCol="0">
              <a:spAutoFit/>
            </a:bodyPr>
            <a:lstStyle/>
            <a:p>
              <a:pPr algn="ctr" eaLnBrk="1" fontAlgn="auto" hangingPunct="1">
                <a:spcBef>
                  <a:spcPts val="0"/>
                </a:spcBef>
                <a:spcAft>
                  <a:spcPts val="0"/>
                </a:spcAft>
              </a:pPr>
              <a:r>
                <a:rPr lang="en-US" sz="2000" b="1" dirty="0" smtClean="0">
                  <a:latin typeface="+mn-lt"/>
                  <a:ea typeface="Verdana" pitchFamily="34" charset="0"/>
                  <a:cs typeface="Verdana" pitchFamily="34" charset="0"/>
                </a:rPr>
                <a:t>218 </a:t>
              </a:r>
              <a:r>
                <a:rPr lang="en-US" sz="2000" b="1" dirty="0" err="1" smtClean="0">
                  <a:latin typeface="+mn-lt"/>
                  <a:ea typeface="Verdana" pitchFamily="34" charset="0"/>
                  <a:cs typeface="Verdana" pitchFamily="34" charset="0"/>
                </a:rPr>
                <a:t>Eicher</a:t>
              </a:r>
              <a:r>
                <a:rPr lang="en-US" sz="2000" b="1" dirty="0" smtClean="0">
                  <a:latin typeface="+mn-lt"/>
                  <a:ea typeface="Verdana" pitchFamily="34" charset="0"/>
                  <a:cs typeface="Verdana" pitchFamily="34" charset="0"/>
                </a:rPr>
                <a:t> Hall</a:t>
              </a:r>
              <a:endParaRPr lang="en-US" sz="2000" b="1" dirty="0">
                <a:latin typeface="+mn-lt"/>
                <a:ea typeface="Verdana" pitchFamily="34" charset="0"/>
                <a:cs typeface="Verdana" pitchFamily="34" charset="0"/>
              </a:endParaRPr>
            </a:p>
          </p:txBody>
        </p:sp>
      </p:grpSp>
      <p:grpSp>
        <p:nvGrpSpPr>
          <p:cNvPr id="45" name="Group 44"/>
          <p:cNvGrpSpPr/>
          <p:nvPr/>
        </p:nvGrpSpPr>
        <p:grpSpPr>
          <a:xfrm>
            <a:off x="3124200" y="2053870"/>
            <a:ext cx="2819400" cy="4040942"/>
            <a:chOff x="3489771" y="2667000"/>
            <a:chExt cx="2503135" cy="4042130"/>
          </a:xfrm>
          <a:solidFill>
            <a:schemeClr val="tx2">
              <a:lumMod val="10000"/>
              <a:lumOff val="90000"/>
              <a:alpha val="81000"/>
            </a:schemeClr>
          </a:solidFill>
        </p:grpSpPr>
        <p:sp>
          <p:nvSpPr>
            <p:cNvPr id="46" name="Rectangle 45"/>
            <p:cNvSpPr/>
            <p:nvPr/>
          </p:nvSpPr>
          <p:spPr>
            <a:xfrm>
              <a:off x="3489771" y="2667000"/>
              <a:ext cx="2503135" cy="4042130"/>
            </a:xfrm>
            <a:prstGeom prst="rect">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p:nvSpPr>
          <p:spPr>
            <a:xfrm>
              <a:off x="3562441" y="4506283"/>
              <a:ext cx="2357801" cy="2124282"/>
            </a:xfrm>
            <a:prstGeom prst="rect">
              <a:avLst/>
            </a:prstGeom>
            <a:grpFill/>
            <a:ln w="9525">
              <a:noFill/>
            </a:ln>
          </p:spPr>
          <p:txBody>
            <a:bodyPr wrap="square" rtlCol="0">
              <a:spAutoFit/>
            </a:bodyPr>
            <a:lstStyle/>
            <a:p>
              <a:pPr algn="ctr"/>
              <a:r>
                <a:rPr lang="en-US" sz="2000" b="1" dirty="0" smtClean="0">
                  <a:latin typeface="+mn-lt"/>
                  <a:ea typeface="Verdana" pitchFamily="34" charset="0"/>
                  <a:cs typeface="Verdana" pitchFamily="34" charset="0"/>
                </a:rPr>
                <a:t>Meet Us Online</a:t>
              </a:r>
            </a:p>
            <a:p>
              <a:pPr algn="ctr"/>
              <a:r>
                <a:rPr lang="en-US" sz="1600" dirty="0" smtClean="0">
                  <a:ea typeface="Verdana" pitchFamily="34" charset="0"/>
                  <a:cs typeface="Verdana" pitchFamily="34" charset="0"/>
                </a:rPr>
                <a:t/>
              </a:r>
              <a:br>
                <a:rPr lang="en-US" sz="1600" dirty="0" smtClean="0">
                  <a:ea typeface="Verdana" pitchFamily="34" charset="0"/>
                  <a:cs typeface="Verdana" pitchFamily="34" charset="0"/>
                </a:rPr>
              </a:br>
              <a:r>
                <a:rPr lang="en-US" sz="1600" dirty="0" smtClean="0">
                  <a:ea typeface="Verdana" pitchFamily="34" charset="0"/>
                  <a:cs typeface="Verdana" pitchFamily="34" charset="0"/>
                </a:rPr>
                <a:t>Talk to a tutor through WebEx (like Skype). </a:t>
              </a:r>
            </a:p>
            <a:p>
              <a:pPr algn="ctr"/>
              <a:endParaRPr lang="en-US" sz="1600" dirty="0" smtClean="0">
                <a:ea typeface="Verdana" pitchFamily="34" charset="0"/>
                <a:cs typeface="Verdana" pitchFamily="34" charset="0"/>
              </a:endParaRPr>
            </a:p>
            <a:p>
              <a:pPr algn="ctr"/>
              <a:r>
                <a:rPr lang="en-US" sz="1600" dirty="0" smtClean="0">
                  <a:ea typeface="Verdana" pitchFamily="34" charset="0"/>
                  <a:cs typeface="Verdana" pitchFamily="34" charset="0"/>
                </a:rPr>
                <a:t>Schedule an appointment at </a:t>
              </a:r>
              <a:r>
                <a:rPr lang="en-US" sz="1600" i="1" dirty="0" smtClean="0">
                  <a:ea typeface="Verdana" pitchFamily="34" charset="0"/>
                  <a:cs typeface="Verdana" pitchFamily="34" charset="0"/>
                </a:rPr>
                <a:t>iup.edu/</a:t>
              </a:r>
              <a:r>
                <a:rPr lang="en-US" sz="1600" i="1" dirty="0" err="1" smtClean="0">
                  <a:ea typeface="Verdana" pitchFamily="34" charset="0"/>
                  <a:cs typeface="Verdana" pitchFamily="34" charset="0"/>
                </a:rPr>
                <a:t>writingcenter</a:t>
              </a:r>
              <a:endParaRPr lang="en-US" sz="1600" i="1" dirty="0">
                <a:ea typeface="Verdana" pitchFamily="34" charset="0"/>
                <a:cs typeface="Verdana" pitchFamily="34" charset="0"/>
              </a:endParaRPr>
            </a:p>
          </p:txBody>
        </p:sp>
      </p:grpSp>
      <p:pic>
        <p:nvPicPr>
          <p:cNvPr id="48" name="Picture 4" descr="http://www.iup.edu/uploadedImages/Units/W_-_Z/Writing_Center/eicher%20h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98" y="2297012"/>
            <a:ext cx="2374402" cy="1435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49" name="Table 48"/>
          <p:cNvGraphicFramePr>
            <a:graphicFrameLocks noGrp="1"/>
          </p:cNvGraphicFramePr>
          <p:nvPr>
            <p:extLst>
              <p:ext uri="{D42A27DB-BD31-4B8C-83A1-F6EECF244321}">
                <p14:modId xmlns:p14="http://schemas.microsoft.com/office/powerpoint/2010/main" val="1761634025"/>
              </p:ext>
            </p:extLst>
          </p:nvPr>
        </p:nvGraphicFramePr>
        <p:xfrm>
          <a:off x="381000" y="4403380"/>
          <a:ext cx="2438400" cy="1536690"/>
        </p:xfrm>
        <a:graphic>
          <a:graphicData uri="http://schemas.openxmlformats.org/drawingml/2006/table">
            <a:tbl>
              <a:tblPr firstRow="1" bandRow="1">
                <a:tableStyleId>{69012ECD-51FC-41F1-AA8D-1B2483CD663E}</a:tableStyleId>
              </a:tblPr>
              <a:tblGrid>
                <a:gridCol w="2438400">
                  <a:extLst>
                    <a:ext uri="{9D8B030D-6E8A-4147-A177-3AD203B41FA5}">
                      <a16:colId xmlns:a16="http://schemas.microsoft.com/office/drawing/2014/main" val="20000"/>
                    </a:ext>
                  </a:extLst>
                </a:gridCol>
              </a:tblGrid>
              <a:tr h="829625">
                <a:tc>
                  <a:txBody>
                    <a:bodyPr/>
                    <a:lstStyle/>
                    <a:p>
                      <a:pPr algn="ctr"/>
                      <a:r>
                        <a:rPr lang="en-US" sz="1800" dirty="0" smtClean="0"/>
                        <a:t>Monday - Thursday</a:t>
                      </a:r>
                    </a:p>
                    <a:p>
                      <a:pPr algn="ctr"/>
                      <a:r>
                        <a:rPr lang="en-US" sz="1400" dirty="0" smtClean="0"/>
                        <a:t>9:00 am to 8:00 pm</a:t>
                      </a:r>
                      <a:endParaRPr lang="en-US" sz="1400" baseline="-25000" dirty="0" smtClean="0"/>
                    </a:p>
                  </a:txBody>
                  <a:tcPr anchor="ctr"/>
                </a:tc>
                <a:extLst>
                  <a:ext uri="{0D108BD9-81ED-4DB2-BD59-A6C34878D82A}">
                    <a16:rowId xmlns:a16="http://schemas.microsoft.com/office/drawing/2014/main" val="10000"/>
                  </a:ext>
                </a:extLst>
              </a:tr>
              <a:tr h="707065">
                <a:tc>
                  <a:txBody>
                    <a:bodyPr/>
                    <a:lstStyle/>
                    <a:p>
                      <a:pPr algn="ctr"/>
                      <a:r>
                        <a:rPr lang="en-US" sz="1800" dirty="0" smtClean="0"/>
                        <a:t>Friday</a:t>
                      </a:r>
                    </a:p>
                    <a:p>
                      <a:pPr algn="ctr"/>
                      <a:r>
                        <a:rPr lang="en-US" sz="1400" dirty="0" smtClean="0"/>
                        <a:t>9:00 am to</a:t>
                      </a:r>
                      <a:r>
                        <a:rPr lang="en-US" sz="1400" baseline="0" dirty="0" smtClean="0"/>
                        <a:t> 3:00 pm</a:t>
                      </a:r>
                      <a:endParaRPr lang="en-US" sz="1400" dirty="0" smtClean="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6258" y="2291290"/>
            <a:ext cx="2368742" cy="1441322"/>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6096000" y="2053870"/>
            <a:ext cx="2895600" cy="4042130"/>
            <a:chOff x="3489771" y="2667000"/>
            <a:chExt cx="2503135" cy="4042130"/>
          </a:xfrm>
          <a:solidFill>
            <a:schemeClr val="tx2">
              <a:lumMod val="10000"/>
              <a:lumOff val="90000"/>
              <a:alpha val="81000"/>
            </a:schemeClr>
          </a:solidFill>
        </p:grpSpPr>
        <p:sp>
          <p:nvSpPr>
            <p:cNvPr id="21" name="Rectangle 20"/>
            <p:cNvSpPr/>
            <p:nvPr/>
          </p:nvSpPr>
          <p:spPr>
            <a:xfrm>
              <a:off x="3489771" y="2667000"/>
              <a:ext cx="2503135" cy="4042130"/>
            </a:xfrm>
            <a:prstGeom prst="rect">
              <a:avLst/>
            </a:prstGeom>
            <a:gr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2" name="TextBox 21"/>
            <p:cNvSpPr txBox="1"/>
            <p:nvPr/>
          </p:nvSpPr>
          <p:spPr>
            <a:xfrm>
              <a:off x="3621515" y="4479032"/>
              <a:ext cx="2301860" cy="400110"/>
            </a:xfrm>
            <a:prstGeom prst="rect">
              <a:avLst/>
            </a:prstGeom>
            <a:grpFill/>
            <a:ln w="6350">
              <a:noFill/>
            </a:ln>
          </p:spPr>
          <p:txBody>
            <a:bodyPr wrap="square" rtlCol="0">
              <a:spAutoFit/>
            </a:bodyPr>
            <a:lstStyle/>
            <a:p>
              <a:pPr algn="ctr" eaLnBrk="1" fontAlgn="auto" hangingPunct="1">
                <a:spcBef>
                  <a:spcPts val="0"/>
                </a:spcBef>
                <a:spcAft>
                  <a:spcPts val="0"/>
                </a:spcAft>
              </a:pPr>
              <a:r>
                <a:rPr lang="en-US" sz="2000" b="1" dirty="0" smtClean="0">
                  <a:latin typeface="+mn-lt"/>
                  <a:ea typeface="Verdana" pitchFamily="34" charset="0"/>
                  <a:cs typeface="Verdana" pitchFamily="34" charset="0"/>
                </a:rPr>
                <a:t>Stapleton Library</a:t>
              </a:r>
              <a:endParaRPr lang="en-US" sz="2000" b="1" dirty="0">
                <a:latin typeface="+mn-lt"/>
                <a:ea typeface="Verdana" pitchFamily="34" charset="0"/>
                <a:cs typeface="Verdana" pitchFamily="34" charset="0"/>
              </a:endParaRPr>
            </a:p>
          </p:txBody>
        </p:sp>
      </p:grpSp>
      <p:graphicFrame>
        <p:nvGraphicFramePr>
          <p:cNvPr id="23" name="Table 22"/>
          <p:cNvGraphicFramePr>
            <a:graphicFrameLocks noGrp="1"/>
          </p:cNvGraphicFramePr>
          <p:nvPr>
            <p:extLst>
              <p:ext uri="{D42A27DB-BD31-4B8C-83A1-F6EECF244321}">
                <p14:modId xmlns:p14="http://schemas.microsoft.com/office/powerpoint/2010/main" val="2344696347"/>
              </p:ext>
            </p:extLst>
          </p:nvPr>
        </p:nvGraphicFramePr>
        <p:xfrm>
          <a:off x="6360339" y="4416070"/>
          <a:ext cx="2478861" cy="1524000"/>
        </p:xfrm>
        <a:graphic>
          <a:graphicData uri="http://schemas.openxmlformats.org/drawingml/2006/table">
            <a:tbl>
              <a:tblPr firstRow="1" bandRow="1">
                <a:tableStyleId>{69012ECD-51FC-41F1-AA8D-1B2483CD663E}</a:tableStyleId>
              </a:tblPr>
              <a:tblGrid>
                <a:gridCol w="2478861">
                  <a:extLst>
                    <a:ext uri="{9D8B030D-6E8A-4147-A177-3AD203B41FA5}">
                      <a16:colId xmlns:a16="http://schemas.microsoft.com/office/drawing/2014/main" val="20000"/>
                    </a:ext>
                  </a:extLst>
                </a:gridCol>
              </a:tblGrid>
              <a:tr h="835406">
                <a:tc>
                  <a:txBody>
                    <a:bodyPr/>
                    <a:lstStyle/>
                    <a:p>
                      <a:pPr algn="ctr"/>
                      <a:r>
                        <a:rPr lang="en-US" sz="1800" dirty="0" smtClean="0"/>
                        <a:t>Monday - Thursday</a:t>
                      </a:r>
                    </a:p>
                    <a:p>
                      <a:pPr marL="0" indent="0" algn="ctr">
                        <a:buFontTx/>
                        <a:buNone/>
                      </a:pPr>
                      <a:r>
                        <a:rPr lang="en-US" sz="1400" dirty="0" smtClean="0"/>
                        <a:t>8:00 pm to</a:t>
                      </a:r>
                      <a:r>
                        <a:rPr lang="en-US" sz="1400" baseline="0" dirty="0" smtClean="0"/>
                        <a:t> 11:00 pm</a:t>
                      </a:r>
                      <a:endParaRPr lang="en-US" sz="1400" b="0" dirty="0" smtClean="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688594">
                <a:tc>
                  <a:txBody>
                    <a:bodyPr/>
                    <a:lstStyle/>
                    <a:p>
                      <a:pPr algn="ctr"/>
                      <a:r>
                        <a:rPr lang="en-US" sz="1800" dirty="0" smtClean="0"/>
                        <a:t>Sunday</a:t>
                      </a:r>
                    </a:p>
                    <a:p>
                      <a:pPr marL="0" indent="0" algn="ctr">
                        <a:buFontTx/>
                        <a:buNone/>
                      </a:pPr>
                      <a:r>
                        <a:rPr lang="en-US" sz="1400" dirty="0" smtClean="0"/>
                        <a:t>5:00 pm to 10:00 pm</a:t>
                      </a:r>
                      <a:endParaRPr lang="en-US" sz="1400" dirty="0">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bl>
          </a:graphicData>
        </a:graphic>
      </p:graphicFrame>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t="7521" b="16188"/>
          <a:stretch/>
        </p:blipFill>
        <p:spPr>
          <a:xfrm>
            <a:off x="6317463" y="2282470"/>
            <a:ext cx="2452674" cy="1450142"/>
          </a:xfrm>
          <a:prstGeom prst="rect">
            <a:avLst/>
          </a:prstGeom>
          <a:ln>
            <a:noFill/>
          </a:ln>
          <a:effectLst>
            <a:outerShdw blurRad="190500" algn="tl" rotWithShape="0">
              <a:srgbClr val="000000">
                <a:alpha val="70000"/>
              </a:srgbClr>
            </a:outerShdw>
          </a:effectLst>
        </p:spPr>
      </p:pic>
      <p:sp>
        <p:nvSpPr>
          <p:cNvPr id="25" name="Title 3"/>
          <p:cNvSpPr>
            <a:spLocks noGrp="1"/>
          </p:cNvSpPr>
          <p:nvPr>
            <p:ph type="title"/>
          </p:nvPr>
        </p:nvSpPr>
        <p:spPr>
          <a:xfrm>
            <a:off x="152400" y="559678"/>
            <a:ext cx="8610600" cy="889741"/>
          </a:xfrm>
        </p:spPr>
        <p:txBody>
          <a:bodyPr>
            <a:normAutofit/>
          </a:bodyPr>
          <a:lstStyle/>
          <a:p>
            <a:pPr algn="ctr"/>
            <a:r>
              <a:rPr lang="en-US" b="1" dirty="0"/>
              <a:t>G</a:t>
            </a:r>
            <a:r>
              <a:rPr lang="en-US" b="1" dirty="0" smtClean="0"/>
              <a:t>et help online or on campus</a:t>
            </a:r>
            <a:endParaRPr lang="en-US" b="1" dirty="0"/>
          </a:p>
        </p:txBody>
      </p:sp>
      <p:sp>
        <p:nvSpPr>
          <p:cNvPr id="3" name="Footer Placeholder 2"/>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4" name="Slide Number Placeholder 3"/>
          <p:cNvSpPr>
            <a:spLocks noGrp="1"/>
          </p:cNvSpPr>
          <p:nvPr>
            <p:ph type="sldNum" sz="quarter" idx="12"/>
          </p:nvPr>
        </p:nvSpPr>
        <p:spPr/>
        <p:txBody>
          <a:bodyPr/>
          <a:lstStyle/>
          <a:p>
            <a:fld id="{D1CBC6BF-A65C-4B83-94AF-5393EAE5F782}" type="slidenum">
              <a:rPr lang="en-US" smtClean="0">
                <a:solidFill>
                  <a:srgbClr val="073E87"/>
                </a:solidFill>
              </a:rPr>
              <a:pPr/>
              <a:t>4</a:t>
            </a:fld>
            <a:endParaRPr lang="en-US">
              <a:solidFill>
                <a:srgbClr val="073E87"/>
              </a:solidFill>
            </a:endParaRPr>
          </a:p>
        </p:txBody>
      </p:sp>
    </p:spTree>
    <p:extLst>
      <p:ext uri="{BB962C8B-B14F-4D97-AF65-F5344CB8AC3E}">
        <p14:creationId xmlns:p14="http://schemas.microsoft.com/office/powerpoint/2010/main" val="21460531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53" presetClass="entr" presetSubtype="16"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1500" y="2247900"/>
            <a:ext cx="2875430" cy="2362200"/>
          </a:xfrm>
        </p:spPr>
        <p:txBody>
          <a:bodyPr>
            <a:noAutofit/>
          </a:bodyPr>
          <a:lstStyle/>
          <a:p>
            <a:pPr eaLnBrk="1" hangingPunct="1"/>
            <a:r>
              <a:rPr lang="en-US" sz="5400" dirty="0" smtClean="0"/>
              <a:t>Today you’ll learn…</a:t>
            </a:r>
            <a:endParaRPr lang="en-US" sz="5400" dirty="0" smtClean="0">
              <a:effectLst/>
            </a:endParaRPr>
          </a:p>
        </p:txBody>
      </p:sp>
      <p:sp>
        <p:nvSpPr>
          <p:cNvPr id="3" name="Content Placeholder 2"/>
          <p:cNvSpPr>
            <a:spLocks noGrp="1"/>
          </p:cNvSpPr>
          <p:nvPr>
            <p:ph idx="1"/>
          </p:nvPr>
        </p:nvSpPr>
        <p:spPr>
          <a:xfrm>
            <a:off x="4191000" y="2381250"/>
            <a:ext cx="4381499" cy="2095500"/>
          </a:xfrm>
        </p:spPr>
        <p:txBody>
          <a:bodyPr>
            <a:normAutofit fontScale="92500" lnSpcReduction="10000"/>
          </a:bodyPr>
          <a:lstStyle/>
          <a:p>
            <a:r>
              <a:rPr lang="en-US" dirty="0" smtClean="0"/>
              <a:t>How proofreading fits into the writing process</a:t>
            </a:r>
          </a:p>
          <a:p>
            <a:r>
              <a:rPr lang="en-US" dirty="0" smtClean="0"/>
              <a:t>A few strategies for spotting your own mistakes</a:t>
            </a:r>
          </a:p>
          <a:p>
            <a:r>
              <a:rPr lang="en-US" dirty="0" smtClean="0"/>
              <a:t>Common grammatical problems and how to fix them</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4" name="Slide Number Placeholder 3"/>
          <p:cNvSpPr>
            <a:spLocks noGrp="1"/>
          </p:cNvSpPr>
          <p:nvPr>
            <p:ph type="sldNum" sz="quarter" idx="12"/>
          </p:nvPr>
        </p:nvSpPr>
        <p:spPr/>
        <p:txBody>
          <a:bodyPr/>
          <a:lstStyle/>
          <a:p>
            <a:fld id="{D1CBC6BF-A65C-4B83-94AF-5393EAE5F782}" type="slidenum">
              <a:rPr lang="en-US" smtClean="0">
                <a:solidFill>
                  <a:srgbClr val="073E87"/>
                </a:solidFill>
              </a:rPr>
              <a:pPr/>
              <a:t>5</a:t>
            </a:fld>
            <a:endParaRPr lang="en-US">
              <a:solidFill>
                <a:srgbClr val="073E87"/>
              </a:solidFill>
            </a:endParaRPr>
          </a:p>
        </p:txBody>
      </p:sp>
    </p:spTree>
    <p:extLst>
      <p:ext uri="{BB962C8B-B14F-4D97-AF65-F5344CB8AC3E}">
        <p14:creationId xmlns:p14="http://schemas.microsoft.com/office/powerpoint/2010/main" val="1026405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1" y="2543162"/>
            <a:ext cx="7162799" cy="1771677"/>
          </a:xfrm>
        </p:spPr>
        <p:txBody>
          <a:bodyPr>
            <a:normAutofit/>
          </a:bodyPr>
          <a:lstStyle/>
          <a:p>
            <a:pPr algn="l"/>
            <a:r>
              <a:rPr lang="en-US" sz="6000" cap="none" dirty="0" smtClean="0"/>
              <a:t>Let’s first review </a:t>
            </a:r>
            <a:br>
              <a:rPr lang="en-US" sz="6000" cap="none" dirty="0" smtClean="0"/>
            </a:br>
            <a:r>
              <a:rPr lang="en-US" sz="6000" cap="none" dirty="0" smtClean="0"/>
              <a:t>the writing process.</a:t>
            </a:r>
            <a:endParaRPr lang="en-US" sz="6000" cap="none" dirty="0"/>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6</a:t>
            </a:fld>
            <a:endParaRPr lang="en-US">
              <a:solidFill>
                <a:srgbClr val="073E87"/>
              </a:solidFill>
            </a:endParaRPr>
          </a:p>
        </p:txBody>
      </p:sp>
    </p:spTree>
    <p:extLst>
      <p:ext uri="{BB962C8B-B14F-4D97-AF65-F5344CB8AC3E}">
        <p14:creationId xmlns:p14="http://schemas.microsoft.com/office/powerpoint/2010/main" val="116604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85" y="1524000"/>
            <a:ext cx="788983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7</a:t>
            </a:fld>
            <a:endParaRPr lang="en-US">
              <a:solidFill>
                <a:srgbClr val="073E87"/>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381000" y="2768414"/>
            <a:ext cx="3065930" cy="1346385"/>
          </a:xfrm>
        </p:spPr>
        <p:txBody>
          <a:bodyPr>
            <a:normAutofit/>
          </a:bodyPr>
          <a:lstStyle/>
          <a:p>
            <a:pPr eaLnBrk="1" hangingPunct="1"/>
            <a:r>
              <a:rPr lang="en-US" sz="4400" dirty="0" smtClean="0"/>
              <a:t>Step 1: </a:t>
            </a:r>
            <a:r>
              <a:rPr lang="en-US" sz="4400" b="1" dirty="0" smtClean="0"/>
              <a:t>Prewrite</a:t>
            </a:r>
          </a:p>
        </p:txBody>
      </p:sp>
      <p:sp>
        <p:nvSpPr>
          <p:cNvPr id="5124" name="Rectangle 4"/>
          <p:cNvSpPr>
            <a:spLocks noGrp="1" noChangeArrowheads="1"/>
          </p:cNvSpPr>
          <p:nvPr>
            <p:ph idx="1"/>
          </p:nvPr>
        </p:nvSpPr>
        <p:spPr>
          <a:xfrm>
            <a:off x="4152901" y="1770433"/>
            <a:ext cx="4686299" cy="3317134"/>
          </a:xfrm>
        </p:spPr>
        <p:txBody>
          <a:bodyPr>
            <a:normAutofit/>
          </a:bodyPr>
          <a:lstStyle/>
          <a:p>
            <a:pPr>
              <a:buClrTx/>
              <a:buFont typeface="Arial" pitchFamily="34" charset="0"/>
              <a:buChar char="•"/>
            </a:pPr>
            <a:r>
              <a:rPr lang="en-US" sz="2400" dirty="0" smtClean="0">
                <a:solidFill>
                  <a:schemeClr val="tx1"/>
                </a:solidFill>
              </a:rPr>
              <a:t>Understand </a:t>
            </a:r>
            <a:r>
              <a:rPr lang="en-US" sz="2400" dirty="0">
                <a:solidFill>
                  <a:schemeClr val="tx1"/>
                </a:solidFill>
              </a:rPr>
              <a:t>the </a:t>
            </a:r>
            <a:r>
              <a:rPr lang="en-US" sz="2400" dirty="0" smtClean="0">
                <a:solidFill>
                  <a:schemeClr val="tx1"/>
                </a:solidFill>
              </a:rPr>
              <a:t>assignment</a:t>
            </a:r>
          </a:p>
          <a:p>
            <a:pPr>
              <a:buClrTx/>
              <a:buFont typeface="Arial" pitchFamily="34" charset="0"/>
              <a:buChar char="•"/>
            </a:pPr>
            <a:r>
              <a:rPr lang="en-US" sz="2400" dirty="0" smtClean="0">
                <a:solidFill>
                  <a:schemeClr val="tx1"/>
                </a:solidFill>
              </a:rPr>
              <a:t>Brainstorm or free write</a:t>
            </a:r>
          </a:p>
          <a:p>
            <a:pPr>
              <a:buClrTx/>
              <a:buFont typeface="Arial" pitchFamily="34" charset="0"/>
              <a:buChar char="•"/>
            </a:pPr>
            <a:r>
              <a:rPr lang="en-US" sz="2400" dirty="0" smtClean="0">
                <a:solidFill>
                  <a:schemeClr val="tx1"/>
                </a:solidFill>
              </a:rPr>
              <a:t>Create an idea map/web</a:t>
            </a:r>
          </a:p>
          <a:p>
            <a:pPr>
              <a:buClrTx/>
              <a:buFont typeface="Arial" pitchFamily="34" charset="0"/>
              <a:buChar char="•"/>
            </a:pPr>
            <a:r>
              <a:rPr lang="en-US" sz="2400" dirty="0" smtClean="0">
                <a:solidFill>
                  <a:schemeClr val="tx1"/>
                </a:solidFill>
              </a:rPr>
              <a:t>Choose a topic</a:t>
            </a:r>
          </a:p>
          <a:p>
            <a:pPr>
              <a:buClrTx/>
              <a:buFont typeface="Arial" pitchFamily="34" charset="0"/>
              <a:buChar char="•"/>
            </a:pPr>
            <a:r>
              <a:rPr lang="en-US" sz="2400" dirty="0" smtClean="0">
                <a:solidFill>
                  <a:schemeClr val="tx1"/>
                </a:solidFill>
              </a:rPr>
              <a:t>Begin researching </a:t>
            </a:r>
          </a:p>
          <a:p>
            <a:pPr>
              <a:buClrTx/>
              <a:buFont typeface="Arial" pitchFamily="34" charset="0"/>
              <a:buChar char="•"/>
            </a:pPr>
            <a:r>
              <a:rPr lang="en-US" sz="2400" dirty="0" smtClean="0">
                <a:solidFill>
                  <a:schemeClr val="tx1"/>
                </a:solidFill>
              </a:rPr>
              <a:t>Outline main ideas</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8</a:t>
            </a:fld>
            <a:endParaRPr lang="en-US">
              <a:solidFill>
                <a:srgbClr val="073E87"/>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571500" y="2730314"/>
            <a:ext cx="2875430" cy="1460685"/>
          </a:xfrm>
        </p:spPr>
        <p:txBody>
          <a:bodyPr>
            <a:normAutofit/>
          </a:bodyPr>
          <a:lstStyle/>
          <a:p>
            <a:pPr eaLnBrk="1" hangingPunct="1"/>
            <a:r>
              <a:rPr lang="en-US" sz="4400" dirty="0" smtClean="0"/>
              <a:t>Step 2: </a:t>
            </a:r>
            <a:r>
              <a:rPr lang="en-US" sz="4400" b="1" dirty="0" smtClean="0"/>
              <a:t>Draft</a:t>
            </a:r>
          </a:p>
        </p:txBody>
      </p:sp>
      <p:sp>
        <p:nvSpPr>
          <p:cNvPr id="6148" name="Rectangle 3"/>
          <p:cNvSpPr>
            <a:spLocks noGrp="1" noChangeArrowheads="1"/>
          </p:cNvSpPr>
          <p:nvPr>
            <p:ph idx="1"/>
          </p:nvPr>
        </p:nvSpPr>
        <p:spPr>
          <a:xfrm>
            <a:off x="4114800" y="1993289"/>
            <a:ext cx="4457699" cy="2871422"/>
          </a:xfrm>
        </p:spPr>
        <p:txBody>
          <a:bodyPr>
            <a:normAutofit/>
          </a:bodyPr>
          <a:lstStyle/>
          <a:p>
            <a:pPr>
              <a:buClrTx/>
              <a:buFont typeface="Arial" pitchFamily="34" charset="0"/>
              <a:buChar char="•"/>
            </a:pPr>
            <a:r>
              <a:rPr lang="en-US" sz="2800" dirty="0" smtClean="0">
                <a:solidFill>
                  <a:schemeClr val="tx1"/>
                </a:solidFill>
              </a:rPr>
              <a:t>Record your ideas</a:t>
            </a:r>
          </a:p>
          <a:p>
            <a:pPr>
              <a:buClrTx/>
              <a:buFont typeface="Arial" pitchFamily="34" charset="0"/>
              <a:buChar char="•"/>
            </a:pPr>
            <a:r>
              <a:rPr lang="en-US" sz="2800" dirty="0" smtClean="0">
                <a:solidFill>
                  <a:schemeClr val="tx1"/>
                </a:solidFill>
              </a:rPr>
              <a:t>Consider organization</a:t>
            </a:r>
          </a:p>
          <a:p>
            <a:pPr>
              <a:buClrTx/>
              <a:buFont typeface="Arial" pitchFamily="34" charset="0"/>
              <a:buChar char="•"/>
            </a:pPr>
            <a:r>
              <a:rPr lang="en-US" sz="2800" dirty="0" smtClean="0">
                <a:solidFill>
                  <a:schemeClr val="tx1"/>
                </a:solidFill>
              </a:rPr>
              <a:t>Develop main ideas</a:t>
            </a:r>
          </a:p>
          <a:p>
            <a:pPr>
              <a:buClrTx/>
              <a:buFont typeface="Arial" pitchFamily="34" charset="0"/>
              <a:buChar char="•"/>
            </a:pPr>
            <a:r>
              <a:rPr lang="en-US" sz="2800" dirty="0" smtClean="0">
                <a:solidFill>
                  <a:schemeClr val="tx1"/>
                </a:solidFill>
              </a:rPr>
              <a:t>Create an intro and conclusion</a:t>
            </a:r>
          </a:p>
        </p:txBody>
      </p:sp>
      <p:sp>
        <p:nvSpPr>
          <p:cNvPr id="2" name="Footer Placeholder 1"/>
          <p:cNvSpPr>
            <a:spLocks noGrp="1"/>
          </p:cNvSpPr>
          <p:nvPr>
            <p:ph type="ftr" sz="quarter" idx="11"/>
          </p:nvPr>
        </p:nvSpPr>
        <p:spPr/>
        <p:txBody>
          <a:bodyPr/>
          <a:lstStyle/>
          <a:p>
            <a:r>
              <a:rPr lang="en-US" smtClean="0">
                <a:solidFill>
                  <a:srgbClr val="073E87"/>
                </a:solidFill>
              </a:rPr>
              <a:t>Updated May 2015</a:t>
            </a:r>
            <a:endParaRPr lang="en-US">
              <a:solidFill>
                <a:srgbClr val="073E87"/>
              </a:solidFill>
            </a:endParaRPr>
          </a:p>
        </p:txBody>
      </p:sp>
      <p:sp>
        <p:nvSpPr>
          <p:cNvPr id="3" name="Slide Number Placeholder 2"/>
          <p:cNvSpPr>
            <a:spLocks noGrp="1"/>
          </p:cNvSpPr>
          <p:nvPr>
            <p:ph type="sldNum" sz="quarter" idx="12"/>
          </p:nvPr>
        </p:nvSpPr>
        <p:spPr/>
        <p:txBody>
          <a:bodyPr/>
          <a:lstStyle/>
          <a:p>
            <a:fld id="{D1CBC6BF-A65C-4B83-94AF-5393EAE5F782}" type="slidenum">
              <a:rPr lang="en-US" smtClean="0">
                <a:solidFill>
                  <a:srgbClr val="073E87"/>
                </a:solidFill>
              </a:rPr>
              <a:pPr/>
              <a:t>9</a:t>
            </a:fld>
            <a:endParaRPr lang="en-US">
              <a:solidFill>
                <a:srgbClr val="073E87"/>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orkshop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shop Theme" id="{3BEE5664-1B7D-41D5-B61A-1C21FBB4FAEE}" vid="{87AA2459-B532-4265-88CF-3C43B2F9CEC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2973</TotalTime>
  <Words>2239</Words>
  <Application>Microsoft Office PowerPoint</Application>
  <PresentationFormat>On-screen Show (4:3)</PresentationFormat>
  <Paragraphs>283</Paragraphs>
  <Slides>35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Book Antiqua</vt:lpstr>
      <vt:lpstr>Calibri</vt:lpstr>
      <vt:lpstr>Candara</vt:lpstr>
      <vt:lpstr>Century Schoolbook</vt:lpstr>
      <vt:lpstr>Corbel</vt:lpstr>
      <vt:lpstr>Garamond</vt:lpstr>
      <vt:lpstr>Times New Roman</vt:lpstr>
      <vt:lpstr>Verdana</vt:lpstr>
      <vt:lpstr>Wingdings</vt:lpstr>
      <vt:lpstr>Workshop Theme</vt:lpstr>
      <vt:lpstr>Proofreading: THE FINAL TOUCH  </vt:lpstr>
      <vt:lpstr>PowerPoint Presentation</vt:lpstr>
      <vt:lpstr>Welcome to the Writing Center!</vt:lpstr>
      <vt:lpstr>Get help online or on campus</vt:lpstr>
      <vt:lpstr>Today you’ll learn…</vt:lpstr>
      <vt:lpstr>Let’s first review  the writing process.</vt:lpstr>
      <vt:lpstr>PowerPoint Presentation</vt:lpstr>
      <vt:lpstr>Step 1: Prewrite</vt:lpstr>
      <vt:lpstr>Step 2: Draft</vt:lpstr>
      <vt:lpstr>Step 3: Revise</vt:lpstr>
      <vt:lpstr>Step 3: Revise</vt:lpstr>
      <vt:lpstr>PowerPoint Presentation</vt:lpstr>
      <vt:lpstr>Step 4: Proofread</vt:lpstr>
      <vt:lpstr>Today you’ll learn…</vt:lpstr>
      <vt:lpstr>Need some help?</vt:lpstr>
      <vt:lpstr>A few strategies</vt:lpstr>
      <vt:lpstr>More strategies</vt:lpstr>
      <vt:lpstr>Don’t always trust your ears!</vt:lpstr>
      <vt:lpstr>Today you’ll learn…</vt:lpstr>
      <vt:lpstr>Common grammatical problems </vt:lpstr>
      <vt:lpstr>Sentence fragments </vt:lpstr>
      <vt:lpstr>Sentence fragments </vt:lpstr>
      <vt:lpstr>Can you identify the error?</vt:lpstr>
      <vt:lpstr>Run-on sentences</vt:lpstr>
      <vt:lpstr>Agreement</vt:lpstr>
      <vt:lpstr>Agreement</vt:lpstr>
      <vt:lpstr>Apostrophes &amp; possessive pronouns</vt:lpstr>
      <vt:lpstr>Apostrophes &amp; possessive pronouns</vt:lpstr>
      <vt:lpstr>Citations &amp; punctuation</vt:lpstr>
      <vt:lpstr>Test your skills </vt:lpstr>
      <vt:lpstr>What did you find?</vt:lpstr>
      <vt:lpstr>Need more help with grammar?</vt:lpstr>
      <vt:lpstr>Let’s recap what you learned </vt:lpstr>
      <vt:lpstr>Get help online or on campus</vt:lpstr>
      <vt:lpstr>PowerPoint Presentation</vt:lpstr>
    </vt:vector>
  </TitlesOfParts>
  <Company>IUP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CHSS</dc:creator>
  <cp:lastModifiedBy>Mr. James Swider</cp:lastModifiedBy>
  <cp:revision>181</cp:revision>
  <dcterms:created xsi:type="dcterms:W3CDTF">2003-05-20T12:13:14Z</dcterms:created>
  <dcterms:modified xsi:type="dcterms:W3CDTF">2018-02-26T17:46:23Z</dcterms:modified>
</cp:coreProperties>
</file>