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57" r:id="rId3"/>
    <p:sldId id="259" r:id="rId4"/>
    <p:sldId id="258" r:id="rId5"/>
    <p:sldId id="260" r:id="rId6"/>
    <p:sldId id="261" r:id="rId7"/>
    <p:sldId id="262" r:id="rId8"/>
    <p:sldId id="265"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82924" autoAdjust="0"/>
  </p:normalViewPr>
  <p:slideViewPr>
    <p:cSldViewPr snapToGrid="0">
      <p:cViewPr varScale="1">
        <p:scale>
          <a:sx n="95" d="100"/>
          <a:sy n="95" d="100"/>
        </p:scale>
        <p:origin x="7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5F984F-AA3A-495D-BF62-6F0078182C00}" type="doc">
      <dgm:prSet loTypeId="urn:microsoft.com/office/officeart/2005/8/layout/hProcess9" loCatId="process" qsTypeId="urn:microsoft.com/office/officeart/2005/8/quickstyle/simple1" qsCatId="simple" csTypeId="urn:microsoft.com/office/officeart/2005/8/colors/accent1_2" csCatId="accent1" phldr="1"/>
      <dgm:spPr/>
    </dgm:pt>
    <dgm:pt modelId="{3EB263E0-C0D0-46B2-B96B-3E6E3A935A62}">
      <dgm:prSet phldrT="[Text]"/>
      <dgm:spPr/>
      <dgm:t>
        <a:bodyPr/>
        <a:lstStyle/>
        <a:p>
          <a:r>
            <a:rPr lang="en-US" dirty="0"/>
            <a:t>Memos and other types of communication</a:t>
          </a:r>
        </a:p>
      </dgm:t>
    </dgm:pt>
    <dgm:pt modelId="{D897EB6F-3CA0-4F00-8E1E-9FBB98210061}" type="parTrans" cxnId="{FE3CE63F-8F41-4C88-A344-6E43FFD50EE5}">
      <dgm:prSet/>
      <dgm:spPr/>
      <dgm:t>
        <a:bodyPr/>
        <a:lstStyle/>
        <a:p>
          <a:endParaRPr lang="en-US"/>
        </a:p>
      </dgm:t>
    </dgm:pt>
    <dgm:pt modelId="{B1283434-306A-497C-8F25-C34767A2B03D}" type="sibTrans" cxnId="{FE3CE63F-8F41-4C88-A344-6E43FFD50EE5}">
      <dgm:prSet/>
      <dgm:spPr/>
      <dgm:t>
        <a:bodyPr/>
        <a:lstStyle/>
        <a:p>
          <a:endParaRPr lang="en-US"/>
        </a:p>
      </dgm:t>
    </dgm:pt>
    <dgm:pt modelId="{10338277-1C8D-412D-98E2-450C00CE2872}">
      <dgm:prSet phldrT="[Text]"/>
      <dgm:spPr/>
      <dgm:t>
        <a:bodyPr/>
        <a:lstStyle/>
        <a:p>
          <a:r>
            <a:rPr lang="en-US" dirty="0"/>
            <a:t>Why write a memo?</a:t>
          </a:r>
        </a:p>
      </dgm:t>
    </dgm:pt>
    <dgm:pt modelId="{10FA9806-077E-4A02-87A7-455F0E2BFD02}" type="parTrans" cxnId="{33B26F76-30F6-450B-BB76-DAD6D7FE39D4}">
      <dgm:prSet/>
      <dgm:spPr/>
      <dgm:t>
        <a:bodyPr/>
        <a:lstStyle/>
        <a:p>
          <a:endParaRPr lang="en-US"/>
        </a:p>
      </dgm:t>
    </dgm:pt>
    <dgm:pt modelId="{AEA7622D-3214-475D-9FDE-85DE150A856B}" type="sibTrans" cxnId="{33B26F76-30F6-450B-BB76-DAD6D7FE39D4}">
      <dgm:prSet/>
      <dgm:spPr/>
      <dgm:t>
        <a:bodyPr/>
        <a:lstStyle/>
        <a:p>
          <a:endParaRPr lang="en-US"/>
        </a:p>
      </dgm:t>
    </dgm:pt>
    <dgm:pt modelId="{D4879047-BB87-4C0D-8D91-8FB6FD1BC66E}">
      <dgm:prSet phldrT="[Text]"/>
      <dgm:spPr/>
      <dgm:t>
        <a:bodyPr/>
        <a:lstStyle/>
        <a:p>
          <a:r>
            <a:rPr lang="en-US" dirty="0"/>
            <a:t>An example situation for a memo</a:t>
          </a:r>
        </a:p>
      </dgm:t>
    </dgm:pt>
    <dgm:pt modelId="{3EA6E23E-7E5E-4919-A5C8-1C404EFDB613}" type="parTrans" cxnId="{2EDD598B-7802-4F6D-8D28-8A794EF222AD}">
      <dgm:prSet/>
      <dgm:spPr/>
      <dgm:t>
        <a:bodyPr/>
        <a:lstStyle/>
        <a:p>
          <a:endParaRPr lang="en-US"/>
        </a:p>
      </dgm:t>
    </dgm:pt>
    <dgm:pt modelId="{48C888A7-6EAF-43B1-9EB1-34508773603E}" type="sibTrans" cxnId="{2EDD598B-7802-4F6D-8D28-8A794EF222AD}">
      <dgm:prSet/>
      <dgm:spPr/>
      <dgm:t>
        <a:bodyPr/>
        <a:lstStyle/>
        <a:p>
          <a:endParaRPr lang="en-US"/>
        </a:p>
      </dgm:t>
    </dgm:pt>
    <dgm:pt modelId="{740CD868-23B4-4500-9D7F-092DC562A1E5}" type="pres">
      <dgm:prSet presAssocID="{2C5F984F-AA3A-495D-BF62-6F0078182C00}" presName="CompostProcess" presStyleCnt="0">
        <dgm:presLayoutVars>
          <dgm:dir/>
          <dgm:resizeHandles val="exact"/>
        </dgm:presLayoutVars>
      </dgm:prSet>
      <dgm:spPr/>
    </dgm:pt>
    <dgm:pt modelId="{D4F3593C-CD2C-4276-9804-D08D3CEF1ED0}" type="pres">
      <dgm:prSet presAssocID="{2C5F984F-AA3A-495D-BF62-6F0078182C00}" presName="arrow" presStyleLbl="bgShp" presStyleIdx="0" presStyleCnt="1"/>
      <dgm:spPr/>
    </dgm:pt>
    <dgm:pt modelId="{1A00CA9D-1486-4F28-9DCF-0AA0BD325DA9}" type="pres">
      <dgm:prSet presAssocID="{2C5F984F-AA3A-495D-BF62-6F0078182C00}" presName="linearProcess" presStyleCnt="0"/>
      <dgm:spPr/>
    </dgm:pt>
    <dgm:pt modelId="{1605FEAC-592F-4015-944E-E6E9ECF20BF3}" type="pres">
      <dgm:prSet presAssocID="{3EB263E0-C0D0-46B2-B96B-3E6E3A935A62}" presName="textNode" presStyleLbl="node1" presStyleIdx="0" presStyleCnt="3" custLinFactNeighborX="22803" custLinFactNeighborY="-994">
        <dgm:presLayoutVars>
          <dgm:bulletEnabled val="1"/>
        </dgm:presLayoutVars>
      </dgm:prSet>
      <dgm:spPr/>
    </dgm:pt>
    <dgm:pt modelId="{008977F0-9F29-420E-8313-6D4C6BAD522F}" type="pres">
      <dgm:prSet presAssocID="{B1283434-306A-497C-8F25-C34767A2B03D}" presName="sibTrans" presStyleCnt="0"/>
      <dgm:spPr/>
    </dgm:pt>
    <dgm:pt modelId="{CD6EA073-A1ED-4A80-B96C-B7389B1AA385}" type="pres">
      <dgm:prSet presAssocID="{10338277-1C8D-412D-98E2-450C00CE2872}" presName="textNode" presStyleLbl="node1" presStyleIdx="1" presStyleCnt="3">
        <dgm:presLayoutVars>
          <dgm:bulletEnabled val="1"/>
        </dgm:presLayoutVars>
      </dgm:prSet>
      <dgm:spPr/>
    </dgm:pt>
    <dgm:pt modelId="{B656E6F9-4138-4C18-9FD7-6093DEDBD22A}" type="pres">
      <dgm:prSet presAssocID="{AEA7622D-3214-475D-9FDE-85DE150A856B}" presName="sibTrans" presStyleCnt="0"/>
      <dgm:spPr/>
    </dgm:pt>
    <dgm:pt modelId="{6D1AA141-F3D1-43BB-82F7-4B1AD4A1EF43}" type="pres">
      <dgm:prSet presAssocID="{D4879047-BB87-4C0D-8D91-8FB6FD1BC66E}" presName="textNode" presStyleLbl="node1" presStyleIdx="2" presStyleCnt="3">
        <dgm:presLayoutVars>
          <dgm:bulletEnabled val="1"/>
        </dgm:presLayoutVars>
      </dgm:prSet>
      <dgm:spPr/>
    </dgm:pt>
  </dgm:ptLst>
  <dgm:cxnLst>
    <dgm:cxn modelId="{F1BCAA0C-86C7-4CEB-A9A9-70B76FFDAD8A}" type="presOf" srcId="{10338277-1C8D-412D-98E2-450C00CE2872}" destId="{CD6EA073-A1ED-4A80-B96C-B7389B1AA385}" srcOrd="0" destOrd="0" presId="urn:microsoft.com/office/officeart/2005/8/layout/hProcess9"/>
    <dgm:cxn modelId="{1910221B-A0E3-48BE-9BA7-D43EB896249B}" type="presOf" srcId="{3EB263E0-C0D0-46B2-B96B-3E6E3A935A62}" destId="{1605FEAC-592F-4015-944E-E6E9ECF20BF3}" srcOrd="0" destOrd="0" presId="urn:microsoft.com/office/officeart/2005/8/layout/hProcess9"/>
    <dgm:cxn modelId="{E6756724-8257-4A7B-A293-7D767127C475}" type="presOf" srcId="{2C5F984F-AA3A-495D-BF62-6F0078182C00}" destId="{740CD868-23B4-4500-9D7F-092DC562A1E5}" srcOrd="0" destOrd="0" presId="urn:microsoft.com/office/officeart/2005/8/layout/hProcess9"/>
    <dgm:cxn modelId="{BF9A802E-DDC6-444C-93B8-76FE40E3A018}" type="presOf" srcId="{D4879047-BB87-4C0D-8D91-8FB6FD1BC66E}" destId="{6D1AA141-F3D1-43BB-82F7-4B1AD4A1EF43}" srcOrd="0" destOrd="0" presId="urn:microsoft.com/office/officeart/2005/8/layout/hProcess9"/>
    <dgm:cxn modelId="{FE3CE63F-8F41-4C88-A344-6E43FFD50EE5}" srcId="{2C5F984F-AA3A-495D-BF62-6F0078182C00}" destId="{3EB263E0-C0D0-46B2-B96B-3E6E3A935A62}" srcOrd="0" destOrd="0" parTransId="{D897EB6F-3CA0-4F00-8E1E-9FBB98210061}" sibTransId="{B1283434-306A-497C-8F25-C34767A2B03D}"/>
    <dgm:cxn modelId="{33B26F76-30F6-450B-BB76-DAD6D7FE39D4}" srcId="{2C5F984F-AA3A-495D-BF62-6F0078182C00}" destId="{10338277-1C8D-412D-98E2-450C00CE2872}" srcOrd="1" destOrd="0" parTransId="{10FA9806-077E-4A02-87A7-455F0E2BFD02}" sibTransId="{AEA7622D-3214-475D-9FDE-85DE150A856B}"/>
    <dgm:cxn modelId="{2EDD598B-7802-4F6D-8D28-8A794EF222AD}" srcId="{2C5F984F-AA3A-495D-BF62-6F0078182C00}" destId="{D4879047-BB87-4C0D-8D91-8FB6FD1BC66E}" srcOrd="2" destOrd="0" parTransId="{3EA6E23E-7E5E-4919-A5C8-1C404EFDB613}" sibTransId="{48C888A7-6EAF-43B1-9EB1-34508773603E}"/>
    <dgm:cxn modelId="{6A632C91-57CF-4098-84D1-D01A638813D5}" type="presParOf" srcId="{740CD868-23B4-4500-9D7F-092DC562A1E5}" destId="{D4F3593C-CD2C-4276-9804-D08D3CEF1ED0}" srcOrd="0" destOrd="0" presId="urn:microsoft.com/office/officeart/2005/8/layout/hProcess9"/>
    <dgm:cxn modelId="{0001FFA9-7387-4FB4-9AE3-8C0812A22259}" type="presParOf" srcId="{740CD868-23B4-4500-9D7F-092DC562A1E5}" destId="{1A00CA9D-1486-4F28-9DCF-0AA0BD325DA9}" srcOrd="1" destOrd="0" presId="urn:microsoft.com/office/officeart/2005/8/layout/hProcess9"/>
    <dgm:cxn modelId="{A4941753-044C-4567-B382-7ECE05760C7C}" type="presParOf" srcId="{1A00CA9D-1486-4F28-9DCF-0AA0BD325DA9}" destId="{1605FEAC-592F-4015-944E-E6E9ECF20BF3}" srcOrd="0" destOrd="0" presId="urn:microsoft.com/office/officeart/2005/8/layout/hProcess9"/>
    <dgm:cxn modelId="{E1D21CC1-55B7-4D81-A146-4AADEA60C47C}" type="presParOf" srcId="{1A00CA9D-1486-4F28-9DCF-0AA0BD325DA9}" destId="{008977F0-9F29-420E-8313-6D4C6BAD522F}" srcOrd="1" destOrd="0" presId="urn:microsoft.com/office/officeart/2005/8/layout/hProcess9"/>
    <dgm:cxn modelId="{4EF6D36D-5E6C-4609-B77D-57D436797677}" type="presParOf" srcId="{1A00CA9D-1486-4F28-9DCF-0AA0BD325DA9}" destId="{CD6EA073-A1ED-4A80-B96C-B7389B1AA385}" srcOrd="2" destOrd="0" presId="urn:microsoft.com/office/officeart/2005/8/layout/hProcess9"/>
    <dgm:cxn modelId="{06085E69-D0F8-4271-BAEE-B438F8559D91}" type="presParOf" srcId="{1A00CA9D-1486-4F28-9DCF-0AA0BD325DA9}" destId="{B656E6F9-4138-4C18-9FD7-6093DEDBD22A}" srcOrd="3" destOrd="0" presId="urn:microsoft.com/office/officeart/2005/8/layout/hProcess9"/>
    <dgm:cxn modelId="{38700E2B-7583-444E-AB86-EBE03B91B87B}" type="presParOf" srcId="{1A00CA9D-1486-4F28-9DCF-0AA0BD325DA9}" destId="{6D1AA141-F3D1-43BB-82F7-4B1AD4A1EF43}"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3593C-CD2C-4276-9804-D08D3CEF1ED0}">
      <dsp:nvSpPr>
        <dsp:cNvPr id="0" name=""/>
        <dsp:cNvSpPr/>
      </dsp:nvSpPr>
      <dsp:spPr>
        <a:xfrm>
          <a:off x="811529" y="0"/>
          <a:ext cx="9197340" cy="3581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5FEAC-592F-4015-944E-E6E9ECF20BF3}">
      <dsp:nvSpPr>
        <dsp:cNvPr id="0" name=""/>
        <dsp:cNvSpPr/>
      </dsp:nvSpPr>
      <dsp:spPr>
        <a:xfrm>
          <a:off x="406425" y="1060180"/>
          <a:ext cx="3246120" cy="143256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Memos and other types of communication</a:t>
          </a:r>
        </a:p>
      </dsp:txBody>
      <dsp:txXfrm>
        <a:off x="476357" y="1130112"/>
        <a:ext cx="3106256" cy="1292696"/>
      </dsp:txXfrm>
    </dsp:sp>
    <dsp:sp modelId="{CD6EA073-A1ED-4A80-B96C-B7389B1AA385}">
      <dsp:nvSpPr>
        <dsp:cNvPr id="0" name=""/>
        <dsp:cNvSpPr/>
      </dsp:nvSpPr>
      <dsp:spPr>
        <a:xfrm>
          <a:off x="3787140" y="1074420"/>
          <a:ext cx="3246120" cy="143256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Why write a memo?</a:t>
          </a:r>
        </a:p>
      </dsp:txBody>
      <dsp:txXfrm>
        <a:off x="3857072" y="1144352"/>
        <a:ext cx="3106256" cy="1292696"/>
      </dsp:txXfrm>
    </dsp:sp>
    <dsp:sp modelId="{6D1AA141-F3D1-43BB-82F7-4B1AD4A1EF43}">
      <dsp:nvSpPr>
        <dsp:cNvPr id="0" name=""/>
        <dsp:cNvSpPr/>
      </dsp:nvSpPr>
      <dsp:spPr>
        <a:xfrm>
          <a:off x="7207612" y="1074420"/>
          <a:ext cx="3246120" cy="1432560"/>
        </a:xfrm>
        <a:prstGeom prst="round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An example situation for a memo</a:t>
          </a:r>
        </a:p>
      </dsp:txBody>
      <dsp:txXfrm>
        <a:off x="7277544" y="1144352"/>
        <a:ext cx="3106256" cy="129269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3BBA7-8C61-4970-B720-DE0445AEDFF3}" type="datetimeFigureOut">
              <a:rPr lang="en-US" smtClean="0"/>
              <a:t>8/7/2018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86EDF-512D-47FC-940A-EA925217E976}" type="slidenum">
              <a:rPr lang="en-US" smtClean="0"/>
              <a:t>‹#›</a:t>
            </a:fld>
            <a:endParaRPr lang="en-US"/>
          </a:p>
        </p:txBody>
      </p:sp>
    </p:spTree>
    <p:extLst>
      <p:ext uri="{BB962C8B-B14F-4D97-AF65-F5344CB8AC3E}">
        <p14:creationId xmlns:p14="http://schemas.microsoft.com/office/powerpoint/2010/main" val="2600011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to this video about memos in the workplace. My name is Maddie Hornstein and I am a tutor at the Kathleen Jones White Writing Center at IUP. In today’s day and age, it could seem like the business memo is antiquated, however there are situations in which a memo has advantages over other types of communication.</a:t>
            </a:r>
          </a:p>
          <a:p>
            <a:endParaRPr lang="en-US" dirty="0"/>
          </a:p>
        </p:txBody>
      </p:sp>
      <p:sp>
        <p:nvSpPr>
          <p:cNvPr id="4" name="Slide Number Placeholder 3"/>
          <p:cNvSpPr>
            <a:spLocks noGrp="1"/>
          </p:cNvSpPr>
          <p:nvPr>
            <p:ph type="sldNum" sz="quarter" idx="10"/>
          </p:nvPr>
        </p:nvSpPr>
        <p:spPr/>
        <p:txBody>
          <a:bodyPr/>
          <a:lstStyle/>
          <a:p>
            <a:fld id="{1FA86EDF-512D-47FC-940A-EA925217E976}" type="slidenum">
              <a:rPr lang="en-US" smtClean="0"/>
              <a:t>1</a:t>
            </a:fld>
            <a:endParaRPr lang="en-US"/>
          </a:p>
        </p:txBody>
      </p:sp>
    </p:spTree>
    <p:extLst>
      <p:ext uri="{BB962C8B-B14F-4D97-AF65-F5344CB8AC3E}">
        <p14:creationId xmlns:p14="http://schemas.microsoft.com/office/powerpoint/2010/main" val="175092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watching this video on memos in the workplace. For more information on this and other writing topics, go to </a:t>
            </a:r>
            <a:r>
              <a:rPr lang="en-US" dirty="0" err="1"/>
              <a:t>iup</a:t>
            </a:r>
            <a:r>
              <a:rPr lang="en-US" dirty="0"/>
              <a:t> dot </a:t>
            </a:r>
            <a:r>
              <a:rPr lang="en-US" dirty="0" err="1"/>
              <a:t>edu</a:t>
            </a:r>
            <a:r>
              <a:rPr lang="en-US" dirty="0"/>
              <a:t> slash writing center.</a:t>
            </a:r>
          </a:p>
        </p:txBody>
      </p:sp>
      <p:sp>
        <p:nvSpPr>
          <p:cNvPr id="4" name="Slide Number Placeholder 3"/>
          <p:cNvSpPr>
            <a:spLocks noGrp="1"/>
          </p:cNvSpPr>
          <p:nvPr>
            <p:ph type="sldNum" sz="quarter" idx="10"/>
          </p:nvPr>
        </p:nvSpPr>
        <p:spPr/>
        <p:txBody>
          <a:bodyPr/>
          <a:lstStyle/>
          <a:p>
            <a:fld id="{1FA86EDF-512D-47FC-940A-EA925217E976}" type="slidenum">
              <a:rPr lang="en-US" smtClean="0"/>
              <a:t>10</a:t>
            </a:fld>
            <a:endParaRPr lang="en-US"/>
          </a:p>
        </p:txBody>
      </p:sp>
    </p:spTree>
    <p:extLst>
      <p:ext uri="{BB962C8B-B14F-4D97-AF65-F5344CB8AC3E}">
        <p14:creationId xmlns:p14="http://schemas.microsoft.com/office/powerpoint/2010/main" val="3797405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86EDF-512D-47FC-940A-EA925217E976}" type="slidenum">
              <a:rPr lang="en-US" smtClean="0"/>
              <a:t>2</a:t>
            </a:fld>
            <a:endParaRPr lang="en-US"/>
          </a:p>
        </p:txBody>
      </p:sp>
    </p:spTree>
    <p:extLst>
      <p:ext uri="{BB962C8B-B14F-4D97-AF65-F5344CB8AC3E}">
        <p14:creationId xmlns:p14="http://schemas.microsoft.com/office/powerpoint/2010/main" val="2283635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Memos and letters are both common written forms of communication in the workplace. Let’s take a moment to go through some of the differences between the two. A memo is usually a shorter message than a letter. A typical memo is one page, although it can be longer. A letter can be used to convey a longer, more complicated message. </a:t>
            </a:r>
          </a:p>
          <a:p>
            <a:r>
              <a:rPr lang="en-US" dirty="0"/>
              <a:t>Generally speaking, a memo is a less formal means of communication than a letter. </a:t>
            </a:r>
          </a:p>
          <a:p>
            <a:r>
              <a:rPr lang="en-US" dirty="0"/>
              <a:t>A memo is usually sent within an organization. For example, a new company policy might be communicated to employees through a memo. A letter is usually sent outside the company to another business or to a client. </a:t>
            </a:r>
          </a:p>
          <a:p>
            <a:r>
              <a:rPr lang="en-US" dirty="0"/>
              <a:t>A signature is not required for a memo, although they are often initialed. A letter is almost always signed.</a:t>
            </a:r>
          </a:p>
          <a:p>
            <a:r>
              <a:rPr lang="en-US" dirty="0"/>
              <a:t>Memos are often sent by one person—which can be a boss, human resources, or upper management—to many people. A letter is usually just sent between two parties.</a:t>
            </a:r>
          </a:p>
        </p:txBody>
      </p:sp>
      <p:sp>
        <p:nvSpPr>
          <p:cNvPr id="4" name="Slide Number Placeholder 3"/>
          <p:cNvSpPr>
            <a:spLocks noGrp="1"/>
          </p:cNvSpPr>
          <p:nvPr>
            <p:ph type="sldNum" sz="quarter" idx="10"/>
          </p:nvPr>
        </p:nvSpPr>
        <p:spPr/>
        <p:txBody>
          <a:bodyPr/>
          <a:lstStyle/>
          <a:p>
            <a:fld id="{1FA86EDF-512D-47FC-940A-EA925217E976}" type="slidenum">
              <a:rPr lang="en-US" smtClean="0"/>
              <a:t>3</a:t>
            </a:fld>
            <a:endParaRPr lang="en-US"/>
          </a:p>
        </p:txBody>
      </p:sp>
    </p:spTree>
    <p:extLst>
      <p:ext uri="{BB962C8B-B14F-4D97-AF65-F5344CB8AC3E}">
        <p14:creationId xmlns:p14="http://schemas.microsoft.com/office/powerpoint/2010/main" val="18403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age of the internet, the business memo has become less common than emails, but the business memo still has relevance in the workplace. </a:t>
            </a:r>
          </a:p>
          <a:p>
            <a:r>
              <a:rPr lang="en-US" dirty="0"/>
              <a:t>Memos can be easily printed for lasting communication, whereas emails are good for short messages to be read quickly. For example, a message meant to be printed and hung up in the break room would be better written as a memo than an email.</a:t>
            </a:r>
          </a:p>
          <a:p>
            <a:r>
              <a:rPr lang="en-US" dirty="0"/>
              <a:t>While memos are less formal than letters, they are more formal than emails.</a:t>
            </a:r>
          </a:p>
          <a:p>
            <a:r>
              <a:rPr lang="en-US" dirty="0"/>
              <a:t>Memos are meant for communicating information, whereas emails are good for situations that require responses. For example, an update to a company policy would be better suited for a memo than an email. It is more formal and does not require a response.</a:t>
            </a:r>
          </a:p>
          <a:p>
            <a:r>
              <a:rPr lang="en-US" dirty="0"/>
              <a:t>Memos are most often sent by interoffice mail or hand-delivered to employees. Emails are a good means of communication inside or outside the company.</a:t>
            </a:r>
          </a:p>
          <a:p>
            <a:r>
              <a:rPr lang="en-US" dirty="0"/>
              <a:t>Memos can be an appropriate option when communicating longer, complex ideas. Emails are read quickly, and often not as carefully as a printed or attached document. It is best to keep an email to fit on the computer screen. </a:t>
            </a:r>
          </a:p>
        </p:txBody>
      </p:sp>
      <p:sp>
        <p:nvSpPr>
          <p:cNvPr id="4" name="Slide Number Placeholder 3"/>
          <p:cNvSpPr>
            <a:spLocks noGrp="1"/>
          </p:cNvSpPr>
          <p:nvPr>
            <p:ph type="sldNum" sz="quarter" idx="10"/>
          </p:nvPr>
        </p:nvSpPr>
        <p:spPr/>
        <p:txBody>
          <a:bodyPr/>
          <a:lstStyle/>
          <a:p>
            <a:fld id="{1FA86EDF-512D-47FC-940A-EA925217E976}" type="slidenum">
              <a:rPr lang="en-US" smtClean="0"/>
              <a:t>4</a:t>
            </a:fld>
            <a:endParaRPr lang="en-US"/>
          </a:p>
        </p:txBody>
      </p:sp>
    </p:spTree>
    <p:extLst>
      <p:ext uri="{BB962C8B-B14F-4D97-AF65-F5344CB8AC3E}">
        <p14:creationId xmlns:p14="http://schemas.microsoft.com/office/powerpoint/2010/main" val="2522911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Emails win for fast, temporary communications that readers quickly read, act on, and delete. Emails excel at succinct requests and replies, speedy updates, short reminders or check-ins, time-sensitive announcements, and similar short-lived messages. But sometimes, a memo is a more effective means of communication. </a:t>
            </a:r>
          </a:p>
          <a:p>
            <a:r>
              <a:rPr lang="en-US" sz="1200" b="0" i="0" kern="1200" dirty="0">
                <a:solidFill>
                  <a:schemeClr val="tx1"/>
                </a:solidFill>
                <a:effectLst/>
                <a:latin typeface="+mn-lt"/>
                <a:ea typeface="+mn-ea"/>
                <a:cs typeface="+mn-cs"/>
              </a:rPr>
              <a:t>If your communication is a detailed proposal, a significant report, a serious recommendation, a technical explanation, meeting minutes, a new policy, or something else that readers will consult more than once, make it a memo. Your readers will be able to save the document, read it, and find it when they need the information again.</a:t>
            </a:r>
          </a:p>
          <a:p>
            <a:r>
              <a:rPr lang="en-US" sz="1200" b="0" i="0" kern="1200" dirty="0">
                <a:solidFill>
                  <a:schemeClr val="tx1"/>
                </a:solidFill>
                <a:effectLst/>
                <a:latin typeface="+mn-lt"/>
                <a:ea typeface="+mn-ea"/>
                <a:cs typeface="+mn-cs"/>
              </a:rPr>
              <a:t>If the piece contains bullet points, bold headings, columns, tables, a graph, or even a good balance of white space, a memo will help you retain that formatting. To guarantee your formatting, save the memo as a PDF. If your audience reads emails on their phones, an attachment may be the only way to preserve the formatting you intend.</a:t>
            </a:r>
          </a:p>
          <a:p>
            <a:r>
              <a:rPr lang="en-US" sz="1200" b="0" i="0" kern="1200" dirty="0">
                <a:solidFill>
                  <a:schemeClr val="tx1"/>
                </a:solidFill>
                <a:effectLst/>
                <a:latin typeface="+mn-lt"/>
                <a:ea typeface="+mn-ea"/>
                <a:cs typeface="+mn-cs"/>
              </a:rPr>
              <a:t>If your message belongs on a bulletin board—for example, in an employee break room—write a memo. If people will discuss your ideas at a meeting, write a memo to make it easy for them to print the document you intended.</a:t>
            </a:r>
          </a:p>
          <a:p>
            <a:r>
              <a:rPr lang="en-US" sz="1200" b="0" i="0" kern="1200" dirty="0">
                <a:solidFill>
                  <a:schemeClr val="tx1"/>
                </a:solidFill>
                <a:effectLst/>
                <a:latin typeface="+mn-lt"/>
                <a:ea typeface="+mn-ea"/>
                <a:cs typeface="+mn-cs"/>
              </a:rPr>
              <a:t>Memos provide a place at the top of the message to insert the company name and logo and the professional titles of senders and receivers. Those inclusions make the message appear more formal. Also, a well-formatted message conveys significance.</a:t>
            </a:r>
          </a:p>
          <a:p>
            <a:r>
              <a:rPr lang="en-US" sz="1200" b="0" i="0" kern="1200" dirty="0">
                <a:solidFill>
                  <a:schemeClr val="tx1"/>
                </a:solidFill>
                <a:effectLst/>
                <a:latin typeface="+mn-lt"/>
                <a:ea typeface="+mn-ea"/>
                <a:cs typeface="+mn-cs"/>
              </a:rPr>
              <a:t>possibly long emails often result when you try to incorporate important, lasting information in them. But memos work best when people will return to your message for information. For instance, if you are communicating the details of the four-stage construction project, use a memo. To convey pros and cons of a major purchasing decision, lay out your research in a memo.</a:t>
            </a:r>
          </a:p>
          <a:p>
            <a:r>
              <a:rPr lang="en-US" sz="1200" b="0" i="0" kern="1200" dirty="0">
                <a:solidFill>
                  <a:schemeClr val="tx1"/>
                </a:solidFill>
                <a:effectLst/>
                <a:latin typeface="+mn-lt"/>
                <a:ea typeface="+mn-ea"/>
                <a:cs typeface="+mn-cs"/>
              </a:rPr>
              <a:t>Attach your memo to an email that gives your readers a brief summary of the memo contents. For some readers, that summary will be enough. Those who need the information will read and save the memo.</a:t>
            </a:r>
          </a:p>
          <a:p>
            <a:endParaRPr lang="en-US" dirty="0"/>
          </a:p>
        </p:txBody>
      </p:sp>
      <p:sp>
        <p:nvSpPr>
          <p:cNvPr id="4" name="Slide Number Placeholder 3"/>
          <p:cNvSpPr>
            <a:spLocks noGrp="1"/>
          </p:cNvSpPr>
          <p:nvPr>
            <p:ph type="sldNum" sz="quarter" idx="10"/>
          </p:nvPr>
        </p:nvSpPr>
        <p:spPr/>
        <p:txBody>
          <a:bodyPr/>
          <a:lstStyle/>
          <a:p>
            <a:fld id="{1FA86EDF-512D-47FC-940A-EA925217E976}" type="slidenum">
              <a:rPr lang="en-US" smtClean="0"/>
              <a:t>5</a:t>
            </a:fld>
            <a:endParaRPr lang="en-US"/>
          </a:p>
        </p:txBody>
      </p:sp>
    </p:spTree>
    <p:extLst>
      <p:ext uri="{BB962C8B-B14F-4D97-AF65-F5344CB8AC3E}">
        <p14:creationId xmlns:p14="http://schemas.microsoft.com/office/powerpoint/2010/main" val="378858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email seems like the first choice here, but Michael wants to communicate this message in a way that employees will take seriously. Emails can be easily overlooked, so a printed form of communication might be more effective. A letter is a little too formal for this context, and the message does not need to be relayed to people outside the company. In this situation, a memo is probably the best choice. The formality of a memo over an email will help communicate the significance of his message in a way that employees will remember. </a:t>
            </a:r>
          </a:p>
        </p:txBody>
      </p:sp>
      <p:sp>
        <p:nvSpPr>
          <p:cNvPr id="4" name="Slide Number Placeholder 3"/>
          <p:cNvSpPr>
            <a:spLocks noGrp="1"/>
          </p:cNvSpPr>
          <p:nvPr>
            <p:ph type="sldNum" sz="quarter" idx="10"/>
          </p:nvPr>
        </p:nvSpPr>
        <p:spPr/>
        <p:txBody>
          <a:bodyPr/>
          <a:lstStyle/>
          <a:p>
            <a:fld id="{1FA86EDF-512D-47FC-940A-EA925217E976}" type="slidenum">
              <a:rPr lang="en-US" smtClean="0"/>
              <a:t>6</a:t>
            </a:fld>
            <a:endParaRPr lang="en-US"/>
          </a:p>
        </p:txBody>
      </p:sp>
    </p:spTree>
    <p:extLst>
      <p:ext uri="{BB962C8B-B14F-4D97-AF65-F5344CB8AC3E}">
        <p14:creationId xmlns:p14="http://schemas.microsoft.com/office/powerpoint/2010/main" val="243507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memo**</a:t>
            </a:r>
          </a:p>
        </p:txBody>
      </p:sp>
      <p:sp>
        <p:nvSpPr>
          <p:cNvPr id="4" name="Slide Number Placeholder 3"/>
          <p:cNvSpPr>
            <a:spLocks noGrp="1"/>
          </p:cNvSpPr>
          <p:nvPr>
            <p:ph type="sldNum" sz="quarter" idx="10"/>
          </p:nvPr>
        </p:nvSpPr>
        <p:spPr/>
        <p:txBody>
          <a:bodyPr/>
          <a:lstStyle/>
          <a:p>
            <a:fld id="{1FA86EDF-512D-47FC-940A-EA925217E976}" type="slidenum">
              <a:rPr lang="en-US" smtClean="0"/>
              <a:t>7</a:t>
            </a:fld>
            <a:endParaRPr lang="en-US"/>
          </a:p>
        </p:txBody>
      </p:sp>
    </p:spTree>
    <p:extLst>
      <p:ext uri="{BB962C8B-B14F-4D97-AF65-F5344CB8AC3E}">
        <p14:creationId xmlns:p14="http://schemas.microsoft.com/office/powerpoint/2010/main" val="3342818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memo effectively communicates the message that Michael intended. The first paragraph gives a clear purpose statement, and lets the recipient know what action needs to be taken. The next two paragraphs provide more context and information. The use of a bulleted list is a good way to break up information. It also draws attention to some of the most important information included in the memo. The memo closes with a reminder of the action required, along with a polite closing.</a:t>
            </a:r>
          </a:p>
        </p:txBody>
      </p:sp>
      <p:sp>
        <p:nvSpPr>
          <p:cNvPr id="4" name="Slide Number Placeholder 3"/>
          <p:cNvSpPr>
            <a:spLocks noGrp="1"/>
          </p:cNvSpPr>
          <p:nvPr>
            <p:ph type="sldNum" sz="quarter" idx="10"/>
          </p:nvPr>
        </p:nvSpPr>
        <p:spPr/>
        <p:txBody>
          <a:bodyPr/>
          <a:lstStyle/>
          <a:p>
            <a:fld id="{1FA86EDF-512D-47FC-940A-EA925217E976}" type="slidenum">
              <a:rPr lang="en-US" smtClean="0"/>
              <a:t>8</a:t>
            </a:fld>
            <a:endParaRPr lang="en-US"/>
          </a:p>
        </p:txBody>
      </p:sp>
    </p:spTree>
    <p:extLst>
      <p:ext uri="{BB962C8B-B14F-4D97-AF65-F5344CB8AC3E}">
        <p14:creationId xmlns:p14="http://schemas.microsoft.com/office/powerpoint/2010/main" val="1236909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want to keep the tone of your memo positive. </a:t>
            </a:r>
          </a:p>
          <a:p>
            <a:r>
              <a:rPr lang="en-US" dirty="0"/>
              <a:t>Be sure to proofread your memo1</a:t>
            </a:r>
          </a:p>
          <a:p>
            <a:r>
              <a:rPr lang="en-US" dirty="0"/>
              <a:t>Emails can be an important means of communication, but certain situations are better suited for a memo</a:t>
            </a:r>
          </a:p>
          <a:p>
            <a:r>
              <a:rPr lang="en-US" dirty="0"/>
              <a:t>Keep your audience in mind—remember to cater your message to the background and knowledge of your readers.</a:t>
            </a:r>
          </a:p>
        </p:txBody>
      </p:sp>
      <p:sp>
        <p:nvSpPr>
          <p:cNvPr id="4" name="Slide Number Placeholder 3"/>
          <p:cNvSpPr>
            <a:spLocks noGrp="1"/>
          </p:cNvSpPr>
          <p:nvPr>
            <p:ph type="sldNum" sz="quarter" idx="10"/>
          </p:nvPr>
        </p:nvSpPr>
        <p:spPr/>
        <p:txBody>
          <a:bodyPr/>
          <a:lstStyle/>
          <a:p>
            <a:fld id="{1FA86EDF-512D-47FC-940A-EA925217E976}" type="slidenum">
              <a:rPr lang="en-US" smtClean="0"/>
              <a:t>9</a:t>
            </a:fld>
            <a:endParaRPr lang="en-US"/>
          </a:p>
        </p:txBody>
      </p:sp>
    </p:spTree>
    <p:extLst>
      <p:ext uri="{BB962C8B-B14F-4D97-AF65-F5344CB8AC3E}">
        <p14:creationId xmlns:p14="http://schemas.microsoft.com/office/powerpoint/2010/main" val="252883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8/7/2018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8/7/2018</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8/7/2018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8/7/2018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8/7/2018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8/7/2018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8/7/2018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8/7/2018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8/7/2018</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1418E-87BA-42EC-9391-F801ED587BC0}"/>
              </a:ext>
            </a:extLst>
          </p:cNvPr>
          <p:cNvSpPr>
            <a:spLocks noGrp="1"/>
          </p:cNvSpPr>
          <p:nvPr>
            <p:ph type="ctrTitle"/>
          </p:nvPr>
        </p:nvSpPr>
        <p:spPr/>
        <p:txBody>
          <a:bodyPr/>
          <a:lstStyle/>
          <a:p>
            <a:r>
              <a:rPr lang="en-US" dirty="0"/>
              <a:t>Memos in the Workplace</a:t>
            </a:r>
          </a:p>
        </p:txBody>
      </p:sp>
      <p:sp>
        <p:nvSpPr>
          <p:cNvPr id="3" name="Subtitle 2">
            <a:extLst>
              <a:ext uri="{FF2B5EF4-FFF2-40B4-BE49-F238E27FC236}">
                <a16:creationId xmlns:a16="http://schemas.microsoft.com/office/drawing/2014/main" id="{883C691E-F88E-4EC5-BE8C-1BE090D96C2F}"/>
              </a:ext>
            </a:extLst>
          </p:cNvPr>
          <p:cNvSpPr>
            <a:spLocks noGrp="1"/>
          </p:cNvSpPr>
          <p:nvPr>
            <p:ph type="subTitle" idx="1"/>
          </p:nvPr>
        </p:nvSpPr>
        <p:spPr>
          <a:xfrm>
            <a:off x="2679906" y="3956279"/>
            <a:ext cx="6831673" cy="1563677"/>
          </a:xfrm>
        </p:spPr>
        <p:txBody>
          <a:bodyPr/>
          <a:lstStyle/>
          <a:p>
            <a:r>
              <a:rPr lang="en-US" dirty="0"/>
              <a:t>Maddie Hornstein</a:t>
            </a:r>
          </a:p>
          <a:p>
            <a:r>
              <a:rPr lang="en-US" dirty="0"/>
              <a:t> Kathleen Jones White Writing Center at IUP</a:t>
            </a:r>
          </a:p>
          <a:p>
            <a:r>
              <a:rPr lang="en-US" dirty="0"/>
              <a:t>August 2018</a:t>
            </a:r>
          </a:p>
        </p:txBody>
      </p:sp>
      <p:pic>
        <p:nvPicPr>
          <p:cNvPr id="5" name="Picture 4">
            <a:extLst>
              <a:ext uri="{FF2B5EF4-FFF2-40B4-BE49-F238E27FC236}">
                <a16:creationId xmlns:a16="http://schemas.microsoft.com/office/drawing/2014/main" id="{5DF23064-9650-422F-B390-65DDCF7BC9C9}"/>
              </a:ext>
            </a:extLst>
          </p:cNvPr>
          <p:cNvPicPr>
            <a:picLocks noChangeAspect="1"/>
          </p:cNvPicPr>
          <p:nvPr/>
        </p:nvPicPr>
        <p:blipFill rotWithShape="1">
          <a:blip r:embed="rId5"/>
          <a:srcRect l="20490" t="10412" r="20382" b="24659"/>
          <a:stretch/>
        </p:blipFill>
        <p:spPr>
          <a:xfrm>
            <a:off x="231112" y="5519956"/>
            <a:ext cx="1169718" cy="1182295"/>
          </a:xfrm>
          <a:prstGeom prst="ellipse">
            <a:avLst/>
          </a:prstGeom>
        </p:spPr>
      </p:pic>
      <p:pic>
        <p:nvPicPr>
          <p:cNvPr id="4" name="Audio 3">
            <a:hlinkClick r:id="" action="ppaction://media"/>
            <a:extLst>
              <a:ext uri="{FF2B5EF4-FFF2-40B4-BE49-F238E27FC236}">
                <a16:creationId xmlns:a16="http://schemas.microsoft.com/office/drawing/2014/main" id="{4B2B08FC-9AB4-426F-9762-CB750DCE89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6876310"/>
      </p:ext>
    </p:extLst>
  </p:cSld>
  <p:clrMapOvr>
    <a:masterClrMapping/>
  </p:clrMapOvr>
  <mc:AlternateContent xmlns:mc="http://schemas.openxmlformats.org/markup-compatibility/2006">
    <mc:Choice xmlns:p14="http://schemas.microsoft.com/office/powerpoint/2010/main" Requires="p14">
      <p:transition spd="slow" p14:dur="2000" advTm="18043"/>
    </mc:Choice>
    <mc:Fallback>
      <p:transition spd="slow" advTm="18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3"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5" name="Rectangle 14">
            <a:extLst>
              <a:ext uri="{FF2B5EF4-FFF2-40B4-BE49-F238E27FC236}">
                <a16:creationId xmlns:a16="http://schemas.microsoft.com/office/drawing/2014/main" id="{F6B7BFBD-C488-4B5B-ABE5-8256F3FF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6"/>
            <a:ext cx="1219199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Freeform 6">
            <a:extLst>
              <a:ext uri="{FF2B5EF4-FFF2-40B4-BE49-F238E27FC236}">
                <a16:creationId xmlns:a16="http://schemas.microsoft.com/office/drawing/2014/main" id="{2BA7674F-A261-445A-AE3A-A0AA30620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71285" y="62665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9" name="Rectangle 18">
            <a:extLst>
              <a:ext uri="{FF2B5EF4-FFF2-40B4-BE49-F238E27FC236}">
                <a16:creationId xmlns:a16="http://schemas.microsoft.com/office/drawing/2014/main" id="{BA53A58C-A067-4B87-B48C-CB90C1FA0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632" y="1010265"/>
            <a:ext cx="11115368"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64827AE-438E-48AA-9C23-727CFAC15A50}"/>
              </a:ext>
            </a:extLst>
          </p:cNvPr>
          <p:cNvSpPr>
            <a:spLocks noGrp="1"/>
          </p:cNvSpPr>
          <p:nvPr>
            <p:ph type="title"/>
          </p:nvPr>
        </p:nvSpPr>
        <p:spPr>
          <a:xfrm>
            <a:off x="1720099" y="1653731"/>
            <a:ext cx="8110584" cy="3935906"/>
          </a:xfrm>
        </p:spPr>
        <p:txBody>
          <a:bodyPr vert="horz" lIns="91440" tIns="45720" rIns="91440" bIns="45720" rtlCol="0" anchor="t">
            <a:normAutofit/>
          </a:bodyPr>
          <a:lstStyle/>
          <a:p>
            <a:pPr algn="l"/>
            <a:r>
              <a:rPr lang="en-US" sz="8800"/>
              <a:t>Thanks for watching</a:t>
            </a:r>
          </a:p>
        </p:txBody>
      </p:sp>
      <p:sp>
        <p:nvSpPr>
          <p:cNvPr id="5" name="Text Placeholder 4">
            <a:extLst>
              <a:ext uri="{FF2B5EF4-FFF2-40B4-BE49-F238E27FC236}">
                <a16:creationId xmlns:a16="http://schemas.microsoft.com/office/drawing/2014/main" id="{DB189CFB-6EE7-4FC1-BC43-EA5F7CE1C069}"/>
              </a:ext>
            </a:extLst>
          </p:cNvPr>
          <p:cNvSpPr>
            <a:spLocks noGrp="1"/>
          </p:cNvSpPr>
          <p:nvPr>
            <p:ph type="body" idx="1"/>
          </p:nvPr>
        </p:nvSpPr>
        <p:spPr>
          <a:xfrm>
            <a:off x="1720099" y="5589638"/>
            <a:ext cx="9790030" cy="641479"/>
          </a:xfrm>
        </p:spPr>
        <p:txBody>
          <a:bodyPr vert="horz" lIns="91440" tIns="45720" rIns="91440" bIns="45720" rtlCol="0">
            <a:normAutofit/>
          </a:bodyPr>
          <a:lstStyle/>
          <a:p>
            <a:pPr algn="l">
              <a:spcAft>
                <a:spcPts val="600"/>
              </a:spcAft>
            </a:pPr>
            <a:r>
              <a:rPr lang="en-US" sz="2000"/>
              <a:t>iup.edu/writingcenter</a:t>
            </a:r>
          </a:p>
        </p:txBody>
      </p:sp>
      <p:pic>
        <p:nvPicPr>
          <p:cNvPr id="6" name="Picture 5">
            <a:extLst>
              <a:ext uri="{FF2B5EF4-FFF2-40B4-BE49-F238E27FC236}">
                <a16:creationId xmlns:a16="http://schemas.microsoft.com/office/drawing/2014/main" id="{2CAD95AE-7A21-4136-9674-1AD15C4FC819}"/>
              </a:ext>
            </a:extLst>
          </p:cNvPr>
          <p:cNvPicPr>
            <a:picLocks noChangeAspect="1"/>
          </p:cNvPicPr>
          <p:nvPr/>
        </p:nvPicPr>
        <p:blipFill rotWithShape="1">
          <a:blip r:embed="rId5"/>
          <a:srcRect l="20490" t="10412" r="20382" b="24659"/>
          <a:stretch/>
        </p:blipFill>
        <p:spPr>
          <a:xfrm>
            <a:off x="8204948" y="3042182"/>
            <a:ext cx="3687694" cy="3727345"/>
          </a:xfrm>
          <a:prstGeom prst="ellipse">
            <a:avLst/>
          </a:prstGeom>
        </p:spPr>
      </p:pic>
      <p:pic>
        <p:nvPicPr>
          <p:cNvPr id="2" name="Audio 1">
            <a:hlinkClick r:id="" action="ppaction://media"/>
            <a:extLst>
              <a:ext uri="{FF2B5EF4-FFF2-40B4-BE49-F238E27FC236}">
                <a16:creationId xmlns:a16="http://schemas.microsoft.com/office/drawing/2014/main" id="{CBA7F3A1-E9A2-4AB1-BF62-EC8C9EDDEA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0406544"/>
      </p:ext>
    </p:extLst>
  </p:cSld>
  <p:clrMapOvr>
    <a:masterClrMapping/>
  </p:clrMapOvr>
  <mc:AlternateContent xmlns:mc="http://schemas.openxmlformats.org/markup-compatibility/2006">
    <mc:Choice xmlns:p14="http://schemas.microsoft.com/office/powerpoint/2010/main" Requires="p14">
      <p:transition spd="slow" p14:dur="2000" advTm="9635"/>
    </mc:Choice>
    <mc:Fallback>
      <p:transition spd="slow" advTm="9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85919-885A-4BDC-B789-B71F4A9231BB}"/>
              </a:ext>
            </a:extLst>
          </p:cNvPr>
          <p:cNvSpPr>
            <a:spLocks noGrp="1"/>
          </p:cNvSpPr>
          <p:nvPr>
            <p:ph type="title"/>
          </p:nvPr>
        </p:nvSpPr>
        <p:spPr/>
        <p:txBody>
          <a:bodyPr/>
          <a:lstStyle/>
          <a:p>
            <a:r>
              <a:rPr lang="en-US" dirty="0"/>
              <a:t>Overview</a:t>
            </a:r>
          </a:p>
        </p:txBody>
      </p:sp>
      <p:graphicFrame>
        <p:nvGraphicFramePr>
          <p:cNvPr id="4" name="Content Placeholder 3">
            <a:extLst>
              <a:ext uri="{FF2B5EF4-FFF2-40B4-BE49-F238E27FC236}">
                <a16:creationId xmlns:a16="http://schemas.microsoft.com/office/drawing/2014/main" id="{8C826644-062F-4CEF-89DB-A682654886F0}"/>
              </a:ext>
            </a:extLst>
          </p:cNvPr>
          <p:cNvGraphicFramePr>
            <a:graphicFrameLocks noGrp="1"/>
          </p:cNvGraphicFramePr>
          <p:nvPr>
            <p:ph idx="1"/>
            <p:extLst>
              <p:ext uri="{D42A27DB-BD31-4B8C-83A1-F6EECF244321}">
                <p14:modId xmlns:p14="http://schemas.microsoft.com/office/powerpoint/2010/main" val="2545973363"/>
              </p:ext>
            </p:extLst>
          </p:nvPr>
        </p:nvGraphicFramePr>
        <p:xfrm>
          <a:off x="496957" y="2299252"/>
          <a:ext cx="10820400" cy="358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E070753B-AD5F-4C24-81EC-16AF78D47D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2780753"/>
      </p:ext>
    </p:extLst>
  </p:cSld>
  <p:clrMapOvr>
    <a:masterClrMapping/>
  </p:clrMapOvr>
  <mc:AlternateContent xmlns:mc="http://schemas.openxmlformats.org/markup-compatibility/2006">
    <mc:Choice xmlns:p14="http://schemas.microsoft.com/office/powerpoint/2010/main" Requires="p14">
      <p:transition spd="slow" p14:dur="2000" advTm="16476"/>
    </mc:Choice>
    <mc:Fallback>
      <p:transition spd="slow" advTm="1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836F-9E13-4B7E-9058-D77E3609DE02}"/>
              </a:ext>
            </a:extLst>
          </p:cNvPr>
          <p:cNvSpPr>
            <a:spLocks noGrp="1"/>
          </p:cNvSpPr>
          <p:nvPr>
            <p:ph type="title"/>
          </p:nvPr>
        </p:nvSpPr>
        <p:spPr>
          <a:xfrm>
            <a:off x="1371600" y="685800"/>
            <a:ext cx="9601200" cy="823912"/>
          </a:xfrm>
        </p:spPr>
        <p:txBody>
          <a:bodyPr/>
          <a:lstStyle/>
          <a:p>
            <a:r>
              <a:rPr lang="en-US" dirty="0"/>
              <a:t>Memos vs. Letters</a:t>
            </a:r>
          </a:p>
        </p:txBody>
      </p:sp>
      <p:sp>
        <p:nvSpPr>
          <p:cNvPr id="4" name="Text Placeholder 3">
            <a:extLst>
              <a:ext uri="{FF2B5EF4-FFF2-40B4-BE49-F238E27FC236}">
                <a16:creationId xmlns:a16="http://schemas.microsoft.com/office/drawing/2014/main" id="{B91BFC3B-DE85-4297-8FC8-AE83B3E817EE}"/>
              </a:ext>
            </a:extLst>
          </p:cNvPr>
          <p:cNvSpPr>
            <a:spLocks noGrp="1"/>
          </p:cNvSpPr>
          <p:nvPr>
            <p:ph type="body" idx="1"/>
          </p:nvPr>
        </p:nvSpPr>
        <p:spPr>
          <a:xfrm>
            <a:off x="1371600" y="2340864"/>
            <a:ext cx="4443984" cy="823912"/>
          </a:xfrm>
        </p:spPr>
        <p:txBody>
          <a:bodyPr/>
          <a:lstStyle/>
          <a:p>
            <a:r>
              <a:rPr lang="en-US" dirty="0"/>
              <a:t>Memos</a:t>
            </a:r>
          </a:p>
        </p:txBody>
      </p:sp>
      <p:sp>
        <p:nvSpPr>
          <p:cNvPr id="5" name="Content Placeholder 4">
            <a:extLst>
              <a:ext uri="{FF2B5EF4-FFF2-40B4-BE49-F238E27FC236}">
                <a16:creationId xmlns:a16="http://schemas.microsoft.com/office/drawing/2014/main" id="{F1D54472-49BB-4D9A-9AA6-2B5B03CDBCE9}"/>
              </a:ext>
            </a:extLst>
          </p:cNvPr>
          <p:cNvSpPr>
            <a:spLocks noGrp="1"/>
          </p:cNvSpPr>
          <p:nvPr>
            <p:ph sz="half" idx="2"/>
          </p:nvPr>
        </p:nvSpPr>
        <p:spPr>
          <a:xfrm>
            <a:off x="1371600" y="3305207"/>
            <a:ext cx="4443984" cy="2562193"/>
          </a:xfrm>
        </p:spPr>
        <p:txBody>
          <a:bodyPr>
            <a:normAutofit/>
          </a:bodyPr>
          <a:lstStyle/>
          <a:p>
            <a:r>
              <a:rPr lang="en-US" dirty="0"/>
              <a:t>Short, concise message</a:t>
            </a:r>
          </a:p>
          <a:p>
            <a:r>
              <a:rPr lang="en-US" dirty="0"/>
              <a:t>Less formal</a:t>
            </a:r>
          </a:p>
          <a:p>
            <a:r>
              <a:rPr lang="en-US" dirty="0"/>
              <a:t>Distributed within an organization</a:t>
            </a:r>
          </a:p>
          <a:p>
            <a:r>
              <a:rPr lang="en-US" dirty="0"/>
              <a:t>Signature not required</a:t>
            </a:r>
          </a:p>
          <a:p>
            <a:r>
              <a:rPr lang="en-US" dirty="0"/>
              <a:t>One to many or one to one</a:t>
            </a:r>
          </a:p>
        </p:txBody>
      </p:sp>
      <p:sp>
        <p:nvSpPr>
          <p:cNvPr id="6" name="Text Placeholder 5">
            <a:extLst>
              <a:ext uri="{FF2B5EF4-FFF2-40B4-BE49-F238E27FC236}">
                <a16:creationId xmlns:a16="http://schemas.microsoft.com/office/drawing/2014/main" id="{35BA256D-6E2B-422E-999C-D8082FA86534}"/>
              </a:ext>
            </a:extLst>
          </p:cNvPr>
          <p:cNvSpPr>
            <a:spLocks noGrp="1"/>
          </p:cNvSpPr>
          <p:nvPr>
            <p:ph type="body" sz="quarter" idx="3"/>
          </p:nvPr>
        </p:nvSpPr>
        <p:spPr>
          <a:xfrm>
            <a:off x="6525014" y="2340864"/>
            <a:ext cx="4443984" cy="823912"/>
          </a:xfrm>
        </p:spPr>
        <p:txBody>
          <a:bodyPr/>
          <a:lstStyle/>
          <a:p>
            <a:r>
              <a:rPr lang="en-US" dirty="0"/>
              <a:t>Letters</a:t>
            </a:r>
          </a:p>
        </p:txBody>
      </p:sp>
      <p:sp>
        <p:nvSpPr>
          <p:cNvPr id="7" name="Content Placeholder 6">
            <a:extLst>
              <a:ext uri="{FF2B5EF4-FFF2-40B4-BE49-F238E27FC236}">
                <a16:creationId xmlns:a16="http://schemas.microsoft.com/office/drawing/2014/main" id="{371846B4-95A2-4B30-84DD-39F2E11256E8}"/>
              </a:ext>
            </a:extLst>
          </p:cNvPr>
          <p:cNvSpPr>
            <a:spLocks noGrp="1"/>
          </p:cNvSpPr>
          <p:nvPr>
            <p:ph sz="quarter" idx="4"/>
          </p:nvPr>
        </p:nvSpPr>
        <p:spPr>
          <a:xfrm>
            <a:off x="6525014" y="3305207"/>
            <a:ext cx="4443984" cy="2562193"/>
          </a:xfrm>
        </p:spPr>
        <p:txBody>
          <a:bodyPr>
            <a:normAutofit/>
          </a:bodyPr>
          <a:lstStyle/>
          <a:p>
            <a:r>
              <a:rPr lang="en-US" dirty="0"/>
              <a:t>Longer, informative message</a:t>
            </a:r>
          </a:p>
          <a:p>
            <a:r>
              <a:rPr lang="en-US" dirty="0"/>
              <a:t>Formal</a:t>
            </a:r>
          </a:p>
          <a:p>
            <a:r>
              <a:rPr lang="en-US" dirty="0"/>
              <a:t>Usually sent outside an organization</a:t>
            </a:r>
          </a:p>
          <a:p>
            <a:r>
              <a:rPr lang="en-US" dirty="0"/>
              <a:t>Must be signed</a:t>
            </a:r>
          </a:p>
          <a:p>
            <a:r>
              <a:rPr lang="en-US" dirty="0"/>
              <a:t>One to one</a:t>
            </a:r>
          </a:p>
        </p:txBody>
      </p:sp>
      <p:pic>
        <p:nvPicPr>
          <p:cNvPr id="22" name="Audio 21">
            <a:hlinkClick r:id="" action="ppaction://media"/>
            <a:extLst>
              <a:ext uri="{FF2B5EF4-FFF2-40B4-BE49-F238E27FC236}">
                <a16:creationId xmlns:a16="http://schemas.microsoft.com/office/drawing/2014/main" id="{6D7A3350-ADD6-4D9C-A168-DE39AD59D5D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16983350"/>
      </p:ext>
    </p:extLst>
  </p:cSld>
  <p:clrMapOvr>
    <a:masterClrMapping/>
  </p:clrMapOvr>
  <mc:AlternateContent xmlns:mc="http://schemas.openxmlformats.org/markup-compatibility/2006">
    <mc:Choice xmlns:p14="http://schemas.microsoft.com/office/powerpoint/2010/main" Requires="p14">
      <p:transition spd="slow" p14:dur="2000" advTm="58045"/>
    </mc:Choice>
    <mc:Fallback>
      <p:transition spd="slow" advTm="5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 calcmode="lin" valueType="num">
                                      <p:cBhvr additive="base">
                                        <p:cTn id="4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 calcmode="lin" valueType="num">
                                      <p:cBhvr additive="base">
                                        <p:cTn id="5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 calcmode="lin" valueType="num">
                                      <p:cBhvr additive="base">
                                        <p:cTn id="5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xEl>
                                              <p:pRg st="4" end="4"/>
                                            </p:txEl>
                                          </p:spTgt>
                                        </p:tgtEl>
                                        <p:attrNameLst>
                                          <p:attrName>style.visibility</p:attrName>
                                        </p:attrNameLst>
                                      </p:cBhvr>
                                      <p:to>
                                        <p:strVal val="visible"/>
                                      </p:to>
                                    </p:set>
                                    <p:anim calcmode="lin" valueType="num">
                                      <p:cBhvr additive="base">
                                        <p:cTn id="6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2"/>
                </p:tgtEl>
              </p:cMediaNode>
            </p:audio>
          </p:childTnLst>
        </p:cTn>
      </p:par>
    </p:tnLst>
    <p:bldLst>
      <p:bldP spid="5" grpId="0" uiExpand="1" build="p"/>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6C395-A37F-49C5-A601-0B797D6B91C4}"/>
              </a:ext>
            </a:extLst>
          </p:cNvPr>
          <p:cNvSpPr>
            <a:spLocks noGrp="1"/>
          </p:cNvSpPr>
          <p:nvPr>
            <p:ph type="title"/>
          </p:nvPr>
        </p:nvSpPr>
        <p:spPr/>
        <p:txBody>
          <a:bodyPr/>
          <a:lstStyle/>
          <a:p>
            <a:r>
              <a:rPr lang="en-US" dirty="0"/>
              <a:t>Memos vs. Emails</a:t>
            </a:r>
          </a:p>
        </p:txBody>
      </p:sp>
      <p:sp>
        <p:nvSpPr>
          <p:cNvPr id="4" name="Text Placeholder 3">
            <a:extLst>
              <a:ext uri="{FF2B5EF4-FFF2-40B4-BE49-F238E27FC236}">
                <a16:creationId xmlns:a16="http://schemas.microsoft.com/office/drawing/2014/main" id="{044ED54E-C2A2-46FE-A7AC-07D91E3E65C6}"/>
              </a:ext>
            </a:extLst>
          </p:cNvPr>
          <p:cNvSpPr>
            <a:spLocks noGrp="1"/>
          </p:cNvSpPr>
          <p:nvPr>
            <p:ph type="body" idx="1"/>
          </p:nvPr>
        </p:nvSpPr>
        <p:spPr/>
        <p:txBody>
          <a:bodyPr/>
          <a:lstStyle/>
          <a:p>
            <a:r>
              <a:rPr lang="en-US" dirty="0"/>
              <a:t>Memos</a:t>
            </a:r>
          </a:p>
        </p:txBody>
      </p:sp>
      <p:sp>
        <p:nvSpPr>
          <p:cNvPr id="5" name="Content Placeholder 4">
            <a:extLst>
              <a:ext uri="{FF2B5EF4-FFF2-40B4-BE49-F238E27FC236}">
                <a16:creationId xmlns:a16="http://schemas.microsoft.com/office/drawing/2014/main" id="{1D30B4F7-A406-49CA-998C-2F0057ADDB5A}"/>
              </a:ext>
            </a:extLst>
          </p:cNvPr>
          <p:cNvSpPr>
            <a:spLocks noGrp="1"/>
          </p:cNvSpPr>
          <p:nvPr>
            <p:ph sz="half" idx="2"/>
          </p:nvPr>
        </p:nvSpPr>
        <p:spPr/>
        <p:txBody>
          <a:bodyPr/>
          <a:lstStyle/>
          <a:p>
            <a:r>
              <a:rPr lang="en-US" dirty="0"/>
              <a:t>Can be easily printed</a:t>
            </a:r>
          </a:p>
          <a:p>
            <a:r>
              <a:rPr lang="en-US" dirty="0"/>
              <a:t>More formal </a:t>
            </a:r>
          </a:p>
          <a:p>
            <a:r>
              <a:rPr lang="en-US" dirty="0"/>
              <a:t>Not an interactive format</a:t>
            </a:r>
          </a:p>
          <a:p>
            <a:r>
              <a:rPr lang="en-US" dirty="0"/>
              <a:t>Usually sent internally</a:t>
            </a:r>
          </a:p>
          <a:p>
            <a:r>
              <a:rPr lang="en-US" dirty="0"/>
              <a:t>Can better express complex ideas</a:t>
            </a:r>
          </a:p>
        </p:txBody>
      </p:sp>
      <p:sp>
        <p:nvSpPr>
          <p:cNvPr id="6" name="Text Placeholder 5">
            <a:extLst>
              <a:ext uri="{FF2B5EF4-FFF2-40B4-BE49-F238E27FC236}">
                <a16:creationId xmlns:a16="http://schemas.microsoft.com/office/drawing/2014/main" id="{EA6C066E-448F-4C5B-B1F3-964993A671A4}"/>
              </a:ext>
            </a:extLst>
          </p:cNvPr>
          <p:cNvSpPr>
            <a:spLocks noGrp="1"/>
          </p:cNvSpPr>
          <p:nvPr>
            <p:ph type="body" sz="quarter" idx="3"/>
          </p:nvPr>
        </p:nvSpPr>
        <p:spPr/>
        <p:txBody>
          <a:bodyPr/>
          <a:lstStyle/>
          <a:p>
            <a:r>
              <a:rPr lang="en-US" dirty="0"/>
              <a:t>Emails</a:t>
            </a:r>
          </a:p>
        </p:txBody>
      </p:sp>
      <p:sp>
        <p:nvSpPr>
          <p:cNvPr id="7" name="Content Placeholder 6">
            <a:extLst>
              <a:ext uri="{FF2B5EF4-FFF2-40B4-BE49-F238E27FC236}">
                <a16:creationId xmlns:a16="http://schemas.microsoft.com/office/drawing/2014/main" id="{771F033A-3D32-4CEE-B3E4-ADC7A71B7FF1}"/>
              </a:ext>
            </a:extLst>
          </p:cNvPr>
          <p:cNvSpPr>
            <a:spLocks noGrp="1"/>
          </p:cNvSpPr>
          <p:nvPr>
            <p:ph sz="quarter" idx="4"/>
          </p:nvPr>
        </p:nvSpPr>
        <p:spPr/>
        <p:txBody>
          <a:bodyPr/>
          <a:lstStyle/>
          <a:p>
            <a:r>
              <a:rPr lang="en-US" dirty="0"/>
              <a:t>Good for quick communication</a:t>
            </a:r>
          </a:p>
          <a:p>
            <a:r>
              <a:rPr lang="en-US" dirty="0"/>
              <a:t>Less formal</a:t>
            </a:r>
          </a:p>
          <a:p>
            <a:r>
              <a:rPr lang="en-US" dirty="0"/>
              <a:t>Easy to track responses</a:t>
            </a:r>
          </a:p>
          <a:p>
            <a:r>
              <a:rPr lang="en-US" dirty="0"/>
              <a:t>Can be sent internally or externally</a:t>
            </a:r>
          </a:p>
          <a:p>
            <a:r>
              <a:rPr lang="en-US" dirty="0"/>
              <a:t>Best to keep things short</a:t>
            </a:r>
          </a:p>
        </p:txBody>
      </p:sp>
      <p:pic>
        <p:nvPicPr>
          <p:cNvPr id="3" name="Audio 2">
            <a:hlinkClick r:id="" action="ppaction://media"/>
            <a:extLst>
              <a:ext uri="{FF2B5EF4-FFF2-40B4-BE49-F238E27FC236}">
                <a16:creationId xmlns:a16="http://schemas.microsoft.com/office/drawing/2014/main" id="{C0F17F5F-1E51-4E18-B99D-5F4D9A97E76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32638289"/>
      </p:ext>
    </p:extLst>
  </p:cSld>
  <p:clrMapOvr>
    <a:masterClrMapping/>
  </p:clrMapOvr>
  <mc:AlternateContent xmlns:mc="http://schemas.openxmlformats.org/markup-compatibility/2006">
    <mc:Choice xmlns:p14="http://schemas.microsoft.com/office/powerpoint/2010/main" Requires="p14">
      <p:transition spd="slow" p14:dur="2000" advTm="68947"/>
    </mc:Choice>
    <mc:Fallback>
      <p:transition spd="slow" advTm="6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 calcmode="lin" valueType="num">
                                      <p:cBhvr additive="base">
                                        <p:cTn id="4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 calcmode="lin" valueType="num">
                                      <p:cBhvr additive="base">
                                        <p:cTn id="5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 calcmode="lin" valueType="num">
                                      <p:cBhvr additive="base">
                                        <p:cTn id="5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xEl>
                                              <p:pRg st="4" end="4"/>
                                            </p:txEl>
                                          </p:spTgt>
                                        </p:tgtEl>
                                        <p:attrNameLst>
                                          <p:attrName>style.visibility</p:attrName>
                                        </p:attrNameLst>
                                      </p:cBhvr>
                                      <p:to>
                                        <p:strVal val="visible"/>
                                      </p:to>
                                    </p:set>
                                    <p:anim calcmode="lin" valueType="num">
                                      <p:cBhvr additive="base">
                                        <p:cTn id="6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
                </p:tgtEl>
              </p:cMediaNode>
            </p:audio>
          </p:childTnLst>
        </p:cTn>
      </p:par>
    </p:tnLst>
    <p:bldLst>
      <p:bldP spid="5" grpId="0" uiExpand="1" build="p"/>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1335-5F2E-4C5F-A559-67F6AD10B761}"/>
              </a:ext>
            </a:extLst>
          </p:cNvPr>
          <p:cNvSpPr>
            <a:spLocks noGrp="1"/>
          </p:cNvSpPr>
          <p:nvPr>
            <p:ph type="title"/>
          </p:nvPr>
        </p:nvSpPr>
        <p:spPr/>
        <p:txBody>
          <a:bodyPr/>
          <a:lstStyle/>
          <a:p>
            <a:r>
              <a:rPr lang="en-US" dirty="0"/>
              <a:t>When to write a memo</a:t>
            </a:r>
          </a:p>
        </p:txBody>
      </p:sp>
      <p:sp>
        <p:nvSpPr>
          <p:cNvPr id="3" name="Content Placeholder 2">
            <a:extLst>
              <a:ext uri="{FF2B5EF4-FFF2-40B4-BE49-F238E27FC236}">
                <a16:creationId xmlns:a16="http://schemas.microsoft.com/office/drawing/2014/main" id="{064C2AA8-A10E-41F8-B359-E7BF44BB1B04}"/>
              </a:ext>
            </a:extLst>
          </p:cNvPr>
          <p:cNvSpPr>
            <a:spLocks noGrp="1"/>
          </p:cNvSpPr>
          <p:nvPr>
            <p:ph idx="1"/>
          </p:nvPr>
        </p:nvSpPr>
        <p:spPr/>
        <p:txBody>
          <a:bodyPr>
            <a:normAutofit/>
          </a:bodyPr>
          <a:lstStyle/>
          <a:p>
            <a:r>
              <a:rPr lang="en-US" sz="2800" dirty="0"/>
              <a:t>When your message is something readers need later</a:t>
            </a:r>
          </a:p>
          <a:p>
            <a:r>
              <a:rPr lang="en-US" sz="2800" dirty="0"/>
              <a:t>When formatting is important</a:t>
            </a:r>
          </a:p>
          <a:p>
            <a:r>
              <a:rPr lang="en-US" sz="2800" dirty="0"/>
              <a:t>When your message will be printed</a:t>
            </a:r>
          </a:p>
          <a:p>
            <a:r>
              <a:rPr lang="en-US" sz="2800" dirty="0"/>
              <a:t>When you want a more formal tone than an email</a:t>
            </a:r>
          </a:p>
          <a:p>
            <a:r>
              <a:rPr lang="en-US" sz="2800" dirty="0"/>
              <a:t>When your message is too long for an email</a:t>
            </a:r>
          </a:p>
        </p:txBody>
      </p:sp>
      <p:pic>
        <p:nvPicPr>
          <p:cNvPr id="7" name="Audio 6">
            <a:hlinkClick r:id="" action="ppaction://media"/>
            <a:extLst>
              <a:ext uri="{FF2B5EF4-FFF2-40B4-BE49-F238E27FC236}">
                <a16:creationId xmlns:a16="http://schemas.microsoft.com/office/drawing/2014/main" id="{6233DD08-4FCC-4A37-ABC5-7FE2456A729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20180668"/>
      </p:ext>
    </p:extLst>
  </p:cSld>
  <p:clrMapOvr>
    <a:masterClrMapping/>
  </p:clrMapOvr>
  <mc:AlternateContent xmlns:mc="http://schemas.openxmlformats.org/markup-compatibility/2006">
    <mc:Choice xmlns:p14="http://schemas.microsoft.com/office/powerpoint/2010/main" Requires="p14">
      <p:transition spd="slow" p14:dur="2000" advTm="116360"/>
    </mc:Choice>
    <mc:Fallback>
      <p:transition spd="slow" advTm="11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80704-BB2F-472B-9405-8ACD65FC27A6}"/>
              </a:ext>
            </a:extLst>
          </p:cNvPr>
          <p:cNvSpPr>
            <a:spLocks noGrp="1"/>
          </p:cNvSpPr>
          <p:nvPr>
            <p:ph type="title"/>
          </p:nvPr>
        </p:nvSpPr>
        <p:spPr/>
        <p:txBody>
          <a:bodyPr/>
          <a:lstStyle/>
          <a:p>
            <a:r>
              <a:rPr lang="en-US" dirty="0"/>
              <a:t>An example situation</a:t>
            </a:r>
          </a:p>
        </p:txBody>
      </p:sp>
      <p:sp>
        <p:nvSpPr>
          <p:cNvPr id="3" name="Content Placeholder 2">
            <a:extLst>
              <a:ext uri="{FF2B5EF4-FFF2-40B4-BE49-F238E27FC236}">
                <a16:creationId xmlns:a16="http://schemas.microsoft.com/office/drawing/2014/main" id="{02A3C4EE-7DCA-487D-BB68-C8D915330565}"/>
              </a:ext>
            </a:extLst>
          </p:cNvPr>
          <p:cNvSpPr>
            <a:spLocks noGrp="1"/>
          </p:cNvSpPr>
          <p:nvPr>
            <p:ph idx="1"/>
          </p:nvPr>
        </p:nvSpPr>
        <p:spPr/>
        <p:txBody>
          <a:bodyPr/>
          <a:lstStyle/>
          <a:p>
            <a:pPr marL="0" indent="0">
              <a:buNone/>
            </a:pPr>
            <a:r>
              <a:rPr lang="en-US" dirty="0"/>
              <a:t>Michael Herringer is the Director of Information Technology at a mid-sized company. To keep up with the increasing risk of a cyberattack, he and his team have updated the company’s policy for password requirements. He wants to communicate this policy change to employees, but he also wants them to understand the importance of the updated requirements.</a:t>
            </a:r>
          </a:p>
          <a:p>
            <a:pPr marL="0" indent="0">
              <a:buNone/>
            </a:pPr>
            <a:endParaRPr lang="en-US" dirty="0"/>
          </a:p>
          <a:p>
            <a:pPr marL="0" indent="0">
              <a:buNone/>
            </a:pPr>
            <a:r>
              <a:rPr lang="en-US" sz="2800" dirty="0"/>
              <a:t>What should he choose—an email, letter, or a memo?</a:t>
            </a:r>
          </a:p>
        </p:txBody>
      </p:sp>
      <p:pic>
        <p:nvPicPr>
          <p:cNvPr id="7" name="Audio 6">
            <a:hlinkClick r:id="" action="ppaction://media"/>
            <a:extLst>
              <a:ext uri="{FF2B5EF4-FFF2-40B4-BE49-F238E27FC236}">
                <a16:creationId xmlns:a16="http://schemas.microsoft.com/office/drawing/2014/main" id="{86B9D581-0986-4ED0-88BF-6ABFAB864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5115130"/>
      </p:ext>
    </p:extLst>
  </p:cSld>
  <p:clrMapOvr>
    <a:masterClrMapping/>
  </p:clrMapOvr>
  <mc:AlternateContent xmlns:mc="http://schemas.openxmlformats.org/markup-compatibility/2006">
    <mc:Choice xmlns:p14="http://schemas.microsoft.com/office/powerpoint/2010/main" Requires="p14">
      <p:transition spd="slow" p14:dur="2000" advTm="52380"/>
    </mc:Choice>
    <mc:Fallback>
      <p:transition spd="slow" advTm="52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800C75-65BC-4805-AB48-90123206D7C5}"/>
              </a:ext>
            </a:extLst>
          </p:cNvPr>
          <p:cNvSpPr>
            <a:spLocks noGrp="1"/>
          </p:cNvSpPr>
          <p:nvPr>
            <p:ph idx="1"/>
          </p:nvPr>
        </p:nvSpPr>
        <p:spPr>
          <a:xfrm>
            <a:off x="721895" y="0"/>
            <a:ext cx="11470105" cy="7026441"/>
          </a:xfrm>
        </p:spPr>
        <p:txBody>
          <a:bodyPr>
            <a:normAutofit fontScale="92500" lnSpcReduction="20000"/>
          </a:bodyPr>
          <a:lstStyle/>
          <a:p>
            <a:pPr marL="0" indent="0">
              <a:buNone/>
            </a:pPr>
            <a:r>
              <a:rPr lang="en-US" dirty="0"/>
              <a:t>MEMO</a:t>
            </a:r>
          </a:p>
          <a:p>
            <a:pPr marL="0" indent="0">
              <a:buNone/>
            </a:pPr>
            <a:r>
              <a:rPr lang="en-US" dirty="0"/>
              <a:t>To: All Employees</a:t>
            </a:r>
          </a:p>
          <a:p>
            <a:pPr marL="0" indent="0">
              <a:buNone/>
            </a:pPr>
            <a:r>
              <a:rPr lang="en-US" dirty="0"/>
              <a:t>From: Michael Herringer, Director of IT</a:t>
            </a:r>
          </a:p>
          <a:p>
            <a:pPr marL="0" indent="0">
              <a:buNone/>
            </a:pPr>
            <a:r>
              <a:rPr lang="en-US" dirty="0"/>
              <a:t>Date: August 6, 2018</a:t>
            </a:r>
          </a:p>
          <a:p>
            <a:pPr marL="0" indent="0">
              <a:buNone/>
            </a:pPr>
            <a:r>
              <a:rPr lang="en-US" dirty="0"/>
              <a:t>Subject: Password Requirements</a:t>
            </a:r>
          </a:p>
          <a:p>
            <a:pPr marL="0" indent="0">
              <a:buNone/>
            </a:pPr>
            <a:r>
              <a:rPr lang="en-US" dirty="0"/>
              <a:t>I am writing to inform you of our company’s new policy regarding password requirements. In an effort to keep up with the growing risk of cyberattacks, we have revised the criteria for creating a new password. You will be required to change your password within the next three days to meet the new guidelines.</a:t>
            </a:r>
          </a:p>
          <a:p>
            <a:pPr marL="0" indent="0">
              <a:buNone/>
            </a:pPr>
            <a:r>
              <a:rPr lang="en-US" dirty="0"/>
              <a:t>A common way cyberattacks occur is through brute force password cracking. This occurs when an attacker tests common passwords against multiple user accounts. This method is simple and relatively easy, making it incredibly common. Every employee’s password is a potential weakness for a cyber-attack. To combat the risk, we must develop strong passwords that cannot be easily guessed.</a:t>
            </a:r>
          </a:p>
          <a:p>
            <a:pPr marL="0" indent="0">
              <a:buNone/>
            </a:pPr>
            <a:r>
              <a:rPr lang="en-US" dirty="0"/>
              <a:t>When creating your new password, the system will guide you through the process. It will prevent you from including completely spelled out words, your name, or the name of the company, and it will also require that your password include:</a:t>
            </a:r>
          </a:p>
          <a:p>
            <a:pPr lvl="1">
              <a:spcBef>
                <a:spcPts val="0"/>
              </a:spcBef>
              <a:spcAft>
                <a:spcPts val="0"/>
              </a:spcAft>
              <a:buFont typeface="Arial" panose="020B0604020202020204" pitchFamily="34" charset="0"/>
              <a:buChar char="•"/>
            </a:pPr>
            <a:r>
              <a:rPr lang="en-US" dirty="0"/>
              <a:t>At least 15 characters</a:t>
            </a:r>
          </a:p>
          <a:p>
            <a:pPr lvl="1">
              <a:spcBef>
                <a:spcPts val="0"/>
              </a:spcBef>
              <a:spcAft>
                <a:spcPts val="0"/>
              </a:spcAft>
              <a:buFont typeface="Arial" panose="020B0604020202020204" pitchFamily="34" charset="0"/>
              <a:buChar char="•"/>
            </a:pPr>
            <a:r>
              <a:rPr lang="en-US" dirty="0"/>
              <a:t>One uppercase letter</a:t>
            </a:r>
          </a:p>
          <a:p>
            <a:pPr lvl="1">
              <a:spcBef>
                <a:spcPts val="0"/>
              </a:spcBef>
              <a:spcAft>
                <a:spcPts val="0"/>
              </a:spcAft>
              <a:buFont typeface="Arial" panose="020B0604020202020204" pitchFamily="34" charset="0"/>
              <a:buChar char="•"/>
            </a:pPr>
            <a:r>
              <a:rPr lang="en-US" dirty="0"/>
              <a:t>One lowercase letter</a:t>
            </a:r>
          </a:p>
          <a:p>
            <a:pPr lvl="1">
              <a:spcBef>
                <a:spcPts val="0"/>
              </a:spcBef>
              <a:spcAft>
                <a:spcPts val="0"/>
              </a:spcAft>
              <a:buFont typeface="Arial" panose="020B0604020202020204" pitchFamily="34" charset="0"/>
              <a:buChar char="•"/>
            </a:pPr>
            <a:r>
              <a:rPr lang="en-US" dirty="0"/>
              <a:t>One number</a:t>
            </a:r>
          </a:p>
          <a:p>
            <a:pPr lvl="1">
              <a:spcBef>
                <a:spcPts val="0"/>
              </a:spcBef>
              <a:spcAft>
                <a:spcPts val="0"/>
              </a:spcAft>
              <a:buFont typeface="Arial" panose="020B0604020202020204" pitchFamily="34" charset="0"/>
              <a:buChar char="•"/>
            </a:pPr>
            <a:r>
              <a:rPr lang="en-US" dirty="0"/>
              <a:t>One special character</a:t>
            </a:r>
          </a:p>
          <a:p>
            <a:pPr marL="0" indent="0">
              <a:buNone/>
            </a:pPr>
            <a:r>
              <a:rPr lang="en-US" dirty="0"/>
              <a:t>We cannot stress enough the threat that weak passwords pose to the entire business. Please remember to change your password within the next three days. If you have any questions or concerns, feel free to enter a help desk ticket or call the help desk (ext. 9102).</a:t>
            </a:r>
          </a:p>
          <a:p>
            <a:pPr marL="0" indent="0">
              <a:buNone/>
            </a:pPr>
            <a:r>
              <a:rPr lang="en-US" dirty="0"/>
              <a:t>Thanks for your understanding and cooperation.</a:t>
            </a:r>
          </a:p>
          <a:p>
            <a:pPr marL="0" indent="0">
              <a:buNone/>
            </a:pPr>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52415270-018C-40A0-921A-078565CD2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53781"/>
      </p:ext>
    </p:extLst>
  </p:cSld>
  <p:clrMapOvr>
    <a:masterClrMapping/>
  </p:clrMapOvr>
  <mc:AlternateContent xmlns:mc="http://schemas.openxmlformats.org/markup-compatibility/2006">
    <mc:Choice xmlns:p14="http://schemas.microsoft.com/office/powerpoint/2010/main" Requires="p14">
      <p:transition spd="slow" p14:dur="2000" advTm="80655"/>
    </mc:Choice>
    <mc:Fallback>
      <p:transition spd="slow" advTm="8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800C75-65BC-4805-AB48-90123206D7C5}"/>
              </a:ext>
            </a:extLst>
          </p:cNvPr>
          <p:cNvSpPr>
            <a:spLocks noGrp="1"/>
          </p:cNvSpPr>
          <p:nvPr>
            <p:ph idx="1"/>
          </p:nvPr>
        </p:nvSpPr>
        <p:spPr>
          <a:xfrm>
            <a:off x="721895" y="0"/>
            <a:ext cx="11470105" cy="7026441"/>
          </a:xfrm>
        </p:spPr>
        <p:txBody>
          <a:bodyPr>
            <a:normAutofit fontScale="92500" lnSpcReduction="20000"/>
          </a:bodyPr>
          <a:lstStyle/>
          <a:p>
            <a:pPr marL="0" indent="0">
              <a:buNone/>
            </a:pPr>
            <a:r>
              <a:rPr lang="en-US" dirty="0"/>
              <a:t>MEMO</a:t>
            </a:r>
          </a:p>
          <a:p>
            <a:pPr marL="0" indent="0">
              <a:buNone/>
            </a:pPr>
            <a:r>
              <a:rPr lang="en-US" dirty="0"/>
              <a:t>To: All Employees</a:t>
            </a:r>
          </a:p>
          <a:p>
            <a:pPr marL="0" indent="0">
              <a:buNone/>
            </a:pPr>
            <a:r>
              <a:rPr lang="en-US" dirty="0"/>
              <a:t>From: Michael Herringer, Director of IT</a:t>
            </a:r>
          </a:p>
          <a:p>
            <a:pPr marL="0" indent="0">
              <a:buNone/>
            </a:pPr>
            <a:r>
              <a:rPr lang="en-US" dirty="0"/>
              <a:t>Date: August 6, 2018</a:t>
            </a:r>
          </a:p>
          <a:p>
            <a:pPr marL="0" indent="0">
              <a:buNone/>
            </a:pPr>
            <a:r>
              <a:rPr lang="en-US" dirty="0"/>
              <a:t>Subject: Password Requirements</a:t>
            </a:r>
          </a:p>
          <a:p>
            <a:pPr marL="0" indent="0">
              <a:buNone/>
            </a:pPr>
            <a:r>
              <a:rPr lang="en-US" dirty="0"/>
              <a:t>I am writing to inform you of our company’s new policy regarding password requirements. In an effort to keep up with the growing risk of cyberattacks, we have revised the criteria for creating a new password. You will be required to change your password within the next three days to meet the new guidelines.</a:t>
            </a:r>
          </a:p>
          <a:p>
            <a:pPr marL="0" indent="0">
              <a:buNone/>
            </a:pPr>
            <a:r>
              <a:rPr lang="en-US" dirty="0"/>
              <a:t>A common way cyberattacks occur is through brute force password cracking. This occurs when an attacker tests common passwords against multiple user accounts. This method is simple and relatively easy, making it incredibly common. Every employee’s password is a potential weakness for a cyber-attack. To combat the risk, we must develop strong passwords that cannot be easily guessed.</a:t>
            </a:r>
          </a:p>
          <a:p>
            <a:pPr marL="0" indent="0">
              <a:buNone/>
            </a:pPr>
            <a:r>
              <a:rPr lang="en-US" dirty="0"/>
              <a:t>When creating your new password, the system will guide you through the process. It will prevent you from including completely spelled out words, your name, or the name of the company, and it will also require that your password include:</a:t>
            </a:r>
          </a:p>
          <a:p>
            <a:pPr lvl="1">
              <a:spcBef>
                <a:spcPts val="0"/>
              </a:spcBef>
              <a:spcAft>
                <a:spcPts val="0"/>
              </a:spcAft>
              <a:buFont typeface="Arial" panose="020B0604020202020204" pitchFamily="34" charset="0"/>
              <a:buChar char="•"/>
            </a:pPr>
            <a:r>
              <a:rPr lang="en-US" dirty="0"/>
              <a:t>At least 15 characters</a:t>
            </a:r>
          </a:p>
          <a:p>
            <a:pPr lvl="1">
              <a:spcBef>
                <a:spcPts val="0"/>
              </a:spcBef>
              <a:spcAft>
                <a:spcPts val="0"/>
              </a:spcAft>
              <a:buFont typeface="Arial" panose="020B0604020202020204" pitchFamily="34" charset="0"/>
              <a:buChar char="•"/>
            </a:pPr>
            <a:r>
              <a:rPr lang="en-US" dirty="0"/>
              <a:t>One uppercase letter</a:t>
            </a:r>
          </a:p>
          <a:p>
            <a:pPr lvl="1">
              <a:spcBef>
                <a:spcPts val="0"/>
              </a:spcBef>
              <a:spcAft>
                <a:spcPts val="0"/>
              </a:spcAft>
              <a:buFont typeface="Arial" panose="020B0604020202020204" pitchFamily="34" charset="0"/>
              <a:buChar char="•"/>
            </a:pPr>
            <a:r>
              <a:rPr lang="en-US" dirty="0"/>
              <a:t>One lowercase letter</a:t>
            </a:r>
          </a:p>
          <a:p>
            <a:pPr lvl="1">
              <a:spcBef>
                <a:spcPts val="0"/>
              </a:spcBef>
              <a:spcAft>
                <a:spcPts val="0"/>
              </a:spcAft>
              <a:buFont typeface="Arial" panose="020B0604020202020204" pitchFamily="34" charset="0"/>
              <a:buChar char="•"/>
            </a:pPr>
            <a:r>
              <a:rPr lang="en-US" dirty="0"/>
              <a:t>One number</a:t>
            </a:r>
          </a:p>
          <a:p>
            <a:pPr lvl="1">
              <a:spcBef>
                <a:spcPts val="0"/>
              </a:spcBef>
              <a:spcAft>
                <a:spcPts val="0"/>
              </a:spcAft>
              <a:buFont typeface="Arial" panose="020B0604020202020204" pitchFamily="34" charset="0"/>
              <a:buChar char="•"/>
            </a:pPr>
            <a:r>
              <a:rPr lang="en-US" dirty="0"/>
              <a:t>One special character</a:t>
            </a:r>
          </a:p>
          <a:p>
            <a:pPr marL="0" indent="0">
              <a:buNone/>
            </a:pPr>
            <a:r>
              <a:rPr lang="en-US" dirty="0"/>
              <a:t>We cannot stress enough the threat that weak passwords pose to the entire business. Please remember to change your password within the next three days. If you have any questions or concerns, feel free to enter a help desk ticket or call the help desk (ext. 9102).</a:t>
            </a:r>
          </a:p>
          <a:p>
            <a:pPr marL="0" indent="0">
              <a:buNone/>
            </a:pPr>
            <a:r>
              <a:rPr lang="en-US" dirty="0"/>
              <a:t>Thanks for your understanding and cooperation.</a:t>
            </a:r>
          </a:p>
          <a:p>
            <a:pPr marL="0" indent="0">
              <a:buNone/>
            </a:pPr>
            <a:endParaRPr lang="en-US"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17C3ECF5-5568-48AB-97C3-FC77B4F78C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2969077"/>
      </p:ext>
    </p:extLst>
  </p:cSld>
  <p:clrMapOvr>
    <a:masterClrMapping/>
  </p:clrMapOvr>
  <mc:AlternateContent xmlns:mc="http://schemas.openxmlformats.org/markup-compatibility/2006">
    <mc:Choice xmlns:p14="http://schemas.microsoft.com/office/powerpoint/2010/main" Requires="p14">
      <p:transition spd="slow" p14:dur="2000" advTm="45095"/>
    </mc:Choice>
    <mc:Fallback>
      <p:transition spd="slow" advTm="4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9649-7BE4-4FC9-AEE6-E1EE86BF8374}"/>
              </a:ext>
            </a:extLst>
          </p:cNvPr>
          <p:cNvSpPr>
            <a:spLocks noGrp="1"/>
          </p:cNvSpPr>
          <p:nvPr>
            <p:ph type="title"/>
          </p:nvPr>
        </p:nvSpPr>
        <p:spPr/>
        <p:txBody>
          <a:bodyPr/>
          <a:lstStyle/>
          <a:p>
            <a:r>
              <a:rPr lang="en-US" dirty="0"/>
              <a:t>Things to keep in mind</a:t>
            </a:r>
          </a:p>
        </p:txBody>
      </p:sp>
      <p:sp>
        <p:nvSpPr>
          <p:cNvPr id="3" name="Content Placeholder 2">
            <a:extLst>
              <a:ext uri="{FF2B5EF4-FFF2-40B4-BE49-F238E27FC236}">
                <a16:creationId xmlns:a16="http://schemas.microsoft.com/office/drawing/2014/main" id="{7C9E5C1C-32AC-411B-9661-D343FCEFFA1D}"/>
              </a:ext>
            </a:extLst>
          </p:cNvPr>
          <p:cNvSpPr>
            <a:spLocks noGrp="1"/>
          </p:cNvSpPr>
          <p:nvPr>
            <p:ph idx="1"/>
          </p:nvPr>
        </p:nvSpPr>
        <p:spPr/>
        <p:txBody>
          <a:bodyPr/>
          <a:lstStyle/>
          <a:p>
            <a:r>
              <a:rPr lang="en-US" dirty="0"/>
              <a:t>Keep the tone positive</a:t>
            </a:r>
          </a:p>
          <a:p>
            <a:r>
              <a:rPr lang="en-US" dirty="0"/>
              <a:t>Proofread</a:t>
            </a:r>
          </a:p>
          <a:p>
            <a:r>
              <a:rPr lang="en-US" dirty="0"/>
              <a:t>Emails are important—but sometimes a memo is better</a:t>
            </a:r>
          </a:p>
          <a:p>
            <a:r>
              <a:rPr lang="en-US" dirty="0"/>
              <a:t>Be aware of your audience</a:t>
            </a:r>
          </a:p>
          <a:p>
            <a:endParaRPr lang="en-US" dirty="0"/>
          </a:p>
          <a:p>
            <a:endParaRPr lang="en-US" dirty="0"/>
          </a:p>
          <a:p>
            <a:endParaRPr lang="en-US" dirty="0"/>
          </a:p>
        </p:txBody>
      </p:sp>
      <p:pic>
        <p:nvPicPr>
          <p:cNvPr id="6" name="Audio 5">
            <a:hlinkClick r:id="" action="ppaction://media"/>
            <a:extLst>
              <a:ext uri="{FF2B5EF4-FFF2-40B4-BE49-F238E27FC236}">
                <a16:creationId xmlns:a16="http://schemas.microsoft.com/office/drawing/2014/main" id="{DEC20150-8277-4A09-9362-C20CD551FA6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22502740"/>
      </p:ext>
    </p:extLst>
  </p:cSld>
  <p:clrMapOvr>
    <a:masterClrMapping/>
  </p:clrMapOvr>
  <mc:AlternateContent xmlns:mc="http://schemas.openxmlformats.org/markup-compatibility/2006">
    <mc:Choice xmlns:p14="http://schemas.microsoft.com/office/powerpoint/2010/main" Requires="p14">
      <p:transition spd="slow" p14:dur="2000" advTm="23928"/>
    </mc:Choice>
    <mc:Fallback>
      <p:transition spd="slow" advTm="23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5|0.8|10.5|1.6|4.2|8.7|5.2|4.1|3.3|7.2"/>
</p:tagLst>
</file>

<file path=ppt/tags/tag2.xml><?xml version="1.0" encoding="utf-8"?>
<p:tagLst xmlns:a="http://schemas.openxmlformats.org/drawingml/2006/main" xmlns:r="http://schemas.openxmlformats.org/officeDocument/2006/relationships" xmlns:p="http://schemas.openxmlformats.org/presentationml/2006/main">
  <p:tag name="TIMING" val="|7.7|4|9.4|2.7|3.7|3.6|11.1|4.9|5|8.6"/>
</p:tagLst>
</file>

<file path=ppt/tags/tag3.xml><?xml version="1.0" encoding="utf-8"?>
<p:tagLst xmlns:a="http://schemas.openxmlformats.org/drawingml/2006/main" xmlns:r="http://schemas.openxmlformats.org/officeDocument/2006/relationships" xmlns:p="http://schemas.openxmlformats.org/presentationml/2006/main">
  <p:tag name="TIMING" val="|18.6|17.5|19.9|14.7|13.6"/>
</p:tagLst>
</file>

<file path=ppt/tags/tag4.xml><?xml version="1.0" encoding="utf-8"?>
<p:tagLst xmlns:a="http://schemas.openxmlformats.org/drawingml/2006/main" xmlns:r="http://schemas.openxmlformats.org/officeDocument/2006/relationships" xmlns:p="http://schemas.openxmlformats.org/presentationml/2006/main">
  <p:tag name="TIMING" val="|4.4|3.8|2.8|6"/>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252</TotalTime>
  <Words>1683</Words>
  <Application>Microsoft Office PowerPoint</Application>
  <PresentationFormat>Widescreen</PresentationFormat>
  <Paragraphs>119</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Franklin Gothic Book</vt:lpstr>
      <vt:lpstr>Crop</vt:lpstr>
      <vt:lpstr>Memos in the Workplace</vt:lpstr>
      <vt:lpstr>Overview</vt:lpstr>
      <vt:lpstr>Memos vs. Letters</vt:lpstr>
      <vt:lpstr>Memos vs. Emails</vt:lpstr>
      <vt:lpstr>When to write a memo</vt:lpstr>
      <vt:lpstr>An example situation</vt:lpstr>
      <vt:lpstr>PowerPoint Presentation</vt:lpstr>
      <vt:lpstr>PowerPoint Presentation</vt:lpstr>
      <vt:lpstr>Things to keep in mind</vt:lpstr>
      <vt:lpstr>Thanks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Memos in the Workplace</dc:title>
  <dc:creator>Ms. Madison I. Hornstein</dc:creator>
  <cp:lastModifiedBy>Ms. Madison I. Hornstein</cp:lastModifiedBy>
  <cp:revision>17</cp:revision>
  <dcterms:created xsi:type="dcterms:W3CDTF">2018-08-07T13:49:26Z</dcterms:created>
  <dcterms:modified xsi:type="dcterms:W3CDTF">2018-08-07T18:09:29Z</dcterms:modified>
</cp:coreProperties>
</file>